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8288000" cy="10287000"/>
  <p:notesSz cx="6858000" cy="9144000"/>
  <p:embeddedFontLst>
    <p:embeddedFont>
      <p:font typeface="Open Sauce Bold" panose="020B0604020202020204" charset="0"/>
      <p:regular r:id="rId24"/>
    </p:embeddedFont>
    <p:embeddedFont>
      <p:font typeface="Oswald 1" panose="020B0604020202020204" charset="0"/>
      <p:regular r:id="rId25"/>
    </p:embeddedFont>
    <p:embeddedFont>
      <p:font typeface="Oswald 2 Bold" panose="020B0604020202020204" charset="0"/>
      <p:regular r:id="rId26"/>
    </p:embeddedFont>
    <p:embeddedFont>
      <p:font typeface="Source Sans 3" panose="020B0604020202020204" charset="0"/>
      <p:regular r:id="rId27"/>
    </p:embeddedFont>
    <p:embeddedFont>
      <p:font typeface="Source Sans 3 Bold" panose="020B0604020202020204" charset="0"/>
      <p:regular r:id="rId28"/>
    </p:embeddedFont>
    <p:embeddedFont>
      <p:font typeface="Source Sans 3 Heavy" panose="020B0604020202020204" charset="0"/>
      <p:regular r:id="rId29"/>
    </p:embeddedFont>
    <p:embeddedFont>
      <p:font typeface="Source Sans 3 Semi-Bold" panose="020B0604020202020204" charset="0"/>
      <p:regular r:id="rId30"/>
    </p:embeddedFont>
    <p:embeddedFont>
      <p:font typeface="Source Sans 3 Ultra-Bold" panose="020B0604020202020204" charset="0"/>
      <p:regular r:id="rId31"/>
    </p:embeddedFont>
    <p:embeddedFont>
      <p:font typeface="Source Sans Pro 1" panose="020B0604020202020204" charset="0"/>
      <p:regular r:id="rId32"/>
    </p:embeddedFont>
    <p:embeddedFont>
      <p:font typeface="Source Sans Pro 1 Bold" panose="020B0604020202020204" charset="0"/>
      <p:regular r:id="rId33"/>
    </p:embeddedFont>
    <p:embeddedFont>
      <p:font typeface="Source Sans Pro 2" panose="020B0604020202020204" charset="0"/>
      <p:regular r:id="rId34"/>
    </p:embeddedFont>
    <p:embeddedFont>
      <p:font typeface="Source Sans Pro 3"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194313-0081-4EBB-9EEE-B1F42F30BCDD}" v="1" dt="2026-06-18T13:38:42.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AAVSB presents this every so often to different Boards...we'll go in and change some aspects based on who we're talking to. </a:t>
            </a:r>
          </a:p>
          <a:p>
            <a:endParaRPr lang="en-US"/>
          </a:p>
          <a:p>
            <a:r>
              <a:rPr lang="en-US"/>
              <a:t>- Jessica Sieferman (EDAC) was in the Board Meeting...presenting slide 6 (bad composition)... exactly what California is concerned about...the composition...</a:t>
            </a:r>
          </a:p>
          <a:p>
            <a:endParaRPr lang="en-US"/>
          </a:p>
          <a:p>
            <a:r>
              <a:rPr lang="en-US"/>
              <a:t>Amy would like to flip the narrative... the board composition is very accurate, but Cali says we have too many educators...educators are proven and known to write tougher questions ... VTNE is about minimal competency.... Cali is concerned with composition of educators...</a:t>
            </a:r>
          </a:p>
          <a:p>
            <a:endParaRPr lang="en-US"/>
          </a:p>
          <a:p>
            <a:r>
              <a:rPr lang="en-US"/>
              <a:t>Amy emailed VTNE committee to ask composition... educator vs. practictioner...don't use too much data...they are educators and also practitioners...Amy is seeking that answer from the committee </a:t>
            </a:r>
          </a:p>
          <a:p>
            <a:endParaRPr lang="en-US"/>
          </a:p>
          <a:p>
            <a:r>
              <a:rPr lang="en-US"/>
              <a:t>Emphasize in a three column chart (highlight committee members who are educators and  practitioners - profiles with tags....most are PT educators who work as practitioners) - we want to emphasize that there has to be two people from NAVTA, two people from allied orgs, the diversity of representatives in the committeee...yes they are educators but they are also practitioners </a:t>
            </a:r>
          </a:p>
          <a:p>
            <a:endParaRPr lang="en-US"/>
          </a:p>
          <a:p>
            <a:r>
              <a:rPr lang="en-US"/>
              <a:t>Consolidate slides 8-12 to maybe two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goal of our outreach program is to understand the challenges that your board is facing, build relationships with our members, and tailor our services to meet your needs. We will share information about some of the services that AAVSB currently offers to help improve your board’s efficiency and effectiveness.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to be the Assessment Life Cycle similar to PSI's slide 3.</a:t>
            </a:r>
          </a:p>
          <a:p>
            <a:endParaRPr lang="en-US"/>
          </a:p>
          <a:p>
            <a:r>
              <a:rPr lang="en-US"/>
              <a:t>Use the icons of the steps to carry over to upcoming slides.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to be the Assessment Life Cycle similar to PSI's slide 3.</a:t>
            </a:r>
          </a:p>
          <a:p>
            <a:endParaRPr lang="en-US"/>
          </a:p>
          <a:p>
            <a:r>
              <a:rPr lang="en-US"/>
              <a:t>Use the icons of the steps to carry over to upcoming slides.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VAULT’s score reports always reflect the standard reporting format for your jurisdiction. For example, some of your statutes still refer to scores on a 70- or 75-point scale. VAULT automatically converts those scores for you</a:t>
            </a:r>
          </a:p>
          <a:p>
            <a:endParaRPr lang="en-US"/>
          </a:p>
          <a:p>
            <a:r>
              <a:rPr lang="en-US"/>
              <a:t>-	You never have to play the guessing game with VAULT scores. In the area of AI-generated images, you can rest assured that when score reports come from VAULT, they are the official and verified scores.</a:t>
            </a:r>
          </a:p>
          <a:p>
            <a:endParaRPr lang="en-US"/>
          </a:p>
          <a:p>
            <a:r>
              <a:rPr lang="en-US"/>
              <a:t>-	We know how many demands are placed on your board’s staff. VAULT reduces that workload, so they can continue focusing on the job at hand.</a:t>
            </a:r>
          </a:p>
          <a:p>
            <a:endParaRPr lang="en-US"/>
          </a:p>
          <a:p>
            <a:r>
              <a:rPr lang="en-US"/>
              <a:t>-	Our portal also provides a one-stop-shop for exam scores. Instead of waiting for multiple documents to come in the mail, your board knows there is one, secure place to find what they need.</a:t>
            </a:r>
          </a:p>
          <a:p>
            <a:endParaRPr lang="en-US"/>
          </a:p>
          <a:p>
            <a:r>
              <a:rPr lang="en-US"/>
              <a:t>-	Finally, you can save time when trying to understand different licensure requirements. Ask our staff if you’re ever researching requirements among other jurisdictions. Odds are, we already have the answers ready for you.</a:t>
            </a:r>
          </a:p>
          <a:p>
            <a:endParaRPr lang="en-US"/>
          </a:p>
          <a:p>
            <a:r>
              <a:rPr lang="en-US"/>
              <a:t>In short, WE do the verification work, so YOU can be more effective and efficient.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Of the three VAULT services, VAULT Premium offers your board additional benefits. </a:t>
            </a:r>
          </a:p>
          <a:p>
            <a:endParaRPr lang="en-US"/>
          </a:p>
          <a:p>
            <a:r>
              <a:rPr lang="en-US"/>
              <a:t>-	Here is an overview of how the process works, so your board can rest assured that the information you receive is verified and comes directly from the source.</a:t>
            </a:r>
          </a:p>
          <a:p>
            <a:endParaRPr lang="en-US"/>
          </a:p>
          <a:p>
            <a:r>
              <a:rPr lang="en-US"/>
              <a:t>-	Our VAULT staff goes through a rigorous process to request, obtain, and verify primary source documents like license verifications and transcripts.</a:t>
            </a:r>
          </a:p>
          <a:p>
            <a:endParaRPr lang="en-US"/>
          </a:p>
          <a:p>
            <a:r>
              <a:rPr lang="en-US"/>
              <a:t>-	No more receiving one license verification here, another one on a different day, then going back and forth with a licensee about the right way to submit their transcript. When you receive a VAULT Premium, you receive direct access to those primary source documents all in one place and all at the same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to be the Assessment Life Cycle similar to PSI's slide 3.</a:t>
            </a:r>
          </a:p>
          <a:p>
            <a:endParaRPr lang="en-US"/>
          </a:p>
          <a:p>
            <a:r>
              <a:rPr lang="en-US"/>
              <a:t>Use the icons of the steps to carry over to upcoming slides.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6.png"/><Relationship Id="rId7" Type="http://schemas.openxmlformats.org/officeDocument/2006/relationships/image" Target="../media/image55.svg"/><Relationship Id="rId2"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png"/><Relationship Id="rId5" Type="http://schemas.openxmlformats.org/officeDocument/2006/relationships/image" Target="../media/image53.svg"/><Relationship Id="rId10" Type="http://schemas.openxmlformats.org/officeDocument/2006/relationships/image" Target="../media/image3.png"/><Relationship Id="rId4" Type="http://schemas.openxmlformats.org/officeDocument/2006/relationships/image" Target="../media/image52.sv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png"/><Relationship Id="rId7" Type="http://schemas.openxmlformats.org/officeDocument/2006/relationships/image" Target="../media/image61.svg"/><Relationship Id="rId2"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2.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4.svg"/><Relationship Id="rId7" Type="http://schemas.openxmlformats.org/officeDocument/2006/relationships/image" Target="../media/image3.png"/><Relationship Id="rId2"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svg"/><Relationship Id="rId4" Type="http://schemas.openxmlformats.org/officeDocument/2006/relationships/image" Target="../media/image75.sv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svg"/><Relationship Id="rId2"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2.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459" t="-16967" r="-11058" b="-4903"/>
            </a:stretch>
          </a:blipFill>
        </p:spPr>
        <p:txBody>
          <a:bodyPr/>
          <a:lstStyle/>
          <a:p>
            <a:endParaRPr lang="en-US"/>
          </a:p>
        </p:txBody>
      </p:sp>
      <p:sp>
        <p:nvSpPr>
          <p:cNvPr id="3" name="Freeform 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sp>
        <p:nvSpPr>
          <p:cNvPr id="4" name="Freeform 4"/>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854915" y="2926732"/>
            <a:ext cx="14591192" cy="3200549"/>
          </a:xfrm>
          <a:prstGeom prst="rect">
            <a:avLst/>
          </a:prstGeom>
        </p:spPr>
        <p:txBody>
          <a:bodyPr lIns="0" tIns="0" rIns="0" bIns="0" rtlCol="0" anchor="t">
            <a:spAutoFit/>
          </a:bodyPr>
          <a:lstStyle/>
          <a:p>
            <a:pPr algn="l">
              <a:lnSpc>
                <a:spcPts val="12603"/>
              </a:lnSpc>
            </a:pPr>
            <a:r>
              <a:rPr lang="en-US" sz="10503" spc="-472">
                <a:solidFill>
                  <a:srgbClr val="E6E6E6"/>
                </a:solidFill>
                <a:latin typeface="Oswald 1"/>
                <a:ea typeface="Oswald 1"/>
                <a:cs typeface="Oswald 1"/>
                <a:sym typeface="Oswald 1"/>
              </a:rPr>
              <a:t>THE AAVSB: CONNECTING THE REGULATORY COMMUNITY</a:t>
            </a:r>
          </a:p>
        </p:txBody>
      </p:sp>
      <p:sp>
        <p:nvSpPr>
          <p:cNvPr id="6" name="TextBox 6"/>
          <p:cNvSpPr txBox="1"/>
          <p:nvPr/>
        </p:nvSpPr>
        <p:spPr>
          <a:xfrm>
            <a:off x="1854915" y="2494971"/>
            <a:ext cx="6941142" cy="436017"/>
          </a:xfrm>
          <a:prstGeom prst="rect">
            <a:avLst/>
          </a:prstGeom>
        </p:spPr>
        <p:txBody>
          <a:bodyPr lIns="0" tIns="0" rIns="0" bIns="0" rtlCol="0" anchor="t">
            <a:spAutoFit/>
          </a:bodyPr>
          <a:lstStyle/>
          <a:p>
            <a:pPr algn="l">
              <a:lnSpc>
                <a:spcPts val="3436"/>
              </a:lnSpc>
            </a:pPr>
            <a:r>
              <a:rPr lang="en-US" sz="2863" spc="22">
                <a:solidFill>
                  <a:srgbClr val="E6E6E6"/>
                </a:solidFill>
                <a:latin typeface="Oswald 1"/>
                <a:ea typeface="Oswald 1"/>
                <a:cs typeface="Oswald 1"/>
                <a:sym typeface="Oswald 1"/>
              </a:rPr>
              <a:t>AAVSB BOARD OUTREACH / JUNE 2026</a:t>
            </a:r>
          </a:p>
        </p:txBody>
      </p:sp>
      <p:sp>
        <p:nvSpPr>
          <p:cNvPr id="7" name="TextBox 7"/>
          <p:cNvSpPr txBox="1"/>
          <p:nvPr/>
        </p:nvSpPr>
        <p:spPr>
          <a:xfrm>
            <a:off x="1854915" y="6358383"/>
            <a:ext cx="12898498" cy="1557862"/>
          </a:xfrm>
          <a:prstGeom prst="rect">
            <a:avLst/>
          </a:prstGeom>
        </p:spPr>
        <p:txBody>
          <a:bodyPr lIns="0" tIns="0" rIns="0" bIns="0" rtlCol="0" anchor="t">
            <a:spAutoFit/>
          </a:bodyPr>
          <a:lstStyle/>
          <a:p>
            <a:pPr>
              <a:lnSpc>
                <a:spcPts val="4079"/>
              </a:lnSpc>
            </a:pPr>
            <a:r>
              <a:rPr lang="en-US" sz="3350" spc="27" dirty="0">
                <a:solidFill>
                  <a:srgbClr val="E6E6E6"/>
                </a:solidFill>
                <a:latin typeface="Source Sans Pro 1"/>
                <a:ea typeface="Source Sans Pro 1"/>
                <a:cs typeface="Source Sans Pro 1"/>
                <a:sym typeface="Source Sans Pro 1"/>
              </a:rPr>
              <a:t>Mark Chmielewicz, DVM, AAVSB BOARD OF DIRECTORS</a:t>
            </a:r>
          </a:p>
          <a:p>
            <a:pPr>
              <a:lnSpc>
                <a:spcPts val="4079"/>
              </a:lnSpc>
            </a:pPr>
            <a:r>
              <a:rPr lang="en-US" sz="3200" spc="27" dirty="0">
                <a:solidFill>
                  <a:srgbClr val="E6E6E6"/>
                </a:solidFill>
                <a:latin typeface="Source Sans Pro 1"/>
                <a:ea typeface="Source Sans Pro 1"/>
                <a:cs typeface="Source Sans Pro 1"/>
                <a:sym typeface="Source Sans Pro 1"/>
              </a:rPr>
              <a:t>Chrissy Bagby, AAVSB CHIEF STRATEGY OFFICER</a:t>
            </a:r>
          </a:p>
          <a:p>
            <a:pPr>
              <a:lnSpc>
                <a:spcPts val="4079"/>
              </a:lnSpc>
            </a:pPr>
            <a:endParaRPr lang="en-US" sz="3350" spc="27" dirty="0">
              <a:solidFill>
                <a:srgbClr val="E6E6E6"/>
              </a:solidFill>
              <a:latin typeface="Source Sans Pro 1"/>
              <a:ea typeface="Source Sans Pro 1"/>
              <a:cs typeface="Source Sans Pro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355060" y="2940250"/>
            <a:ext cx="3309524" cy="5554759"/>
            <a:chOff x="0" y="0"/>
            <a:chExt cx="706578" cy="1185932"/>
          </a:xfrm>
        </p:grpSpPr>
        <p:sp>
          <p:nvSpPr>
            <p:cNvPr id="3" name="Freeform 3"/>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0091D0"/>
            </a:solidFill>
            <a:ln w="38100" cap="rnd">
              <a:solidFill>
                <a:srgbClr val="F1F1F1"/>
              </a:solidFill>
              <a:prstDash val="solid"/>
              <a:round/>
            </a:ln>
          </p:spPr>
          <p:txBody>
            <a:bodyPr/>
            <a:lstStyle/>
            <a:p>
              <a:endParaRPr lang="en-US"/>
            </a:p>
          </p:txBody>
        </p:sp>
        <p:sp>
          <p:nvSpPr>
            <p:cNvPr id="4" name="TextBox 4"/>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5" name="Group 5"/>
          <p:cNvGrpSpPr/>
          <p:nvPr/>
        </p:nvGrpSpPr>
        <p:grpSpPr>
          <a:xfrm>
            <a:off x="3904479" y="2940250"/>
            <a:ext cx="3309524" cy="5554759"/>
            <a:chOff x="0" y="0"/>
            <a:chExt cx="706578" cy="1185932"/>
          </a:xfrm>
        </p:grpSpPr>
        <p:sp>
          <p:nvSpPr>
            <p:cNvPr id="6" name="Freeform 6"/>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0091D0"/>
            </a:solidFill>
            <a:ln w="38100" cap="rnd">
              <a:solidFill>
                <a:srgbClr val="F1F1F1"/>
              </a:solidFill>
              <a:prstDash val="solid"/>
              <a:round/>
            </a:ln>
          </p:spPr>
          <p:txBody>
            <a:bodyPr/>
            <a:lstStyle/>
            <a:p>
              <a:endParaRPr lang="en-US"/>
            </a:p>
          </p:txBody>
        </p:sp>
        <p:sp>
          <p:nvSpPr>
            <p:cNvPr id="7" name="TextBox 7"/>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8" name="Group 8"/>
          <p:cNvGrpSpPr/>
          <p:nvPr/>
        </p:nvGrpSpPr>
        <p:grpSpPr>
          <a:xfrm>
            <a:off x="7486071" y="2940250"/>
            <a:ext cx="3309524" cy="5554759"/>
            <a:chOff x="0" y="0"/>
            <a:chExt cx="706578" cy="1185932"/>
          </a:xfrm>
        </p:grpSpPr>
        <p:sp>
          <p:nvSpPr>
            <p:cNvPr id="9" name="Freeform 9"/>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0091D0"/>
            </a:solidFill>
            <a:ln w="38100" cap="rnd">
              <a:solidFill>
                <a:srgbClr val="F1F1F1"/>
              </a:solidFill>
              <a:prstDash val="solid"/>
              <a:round/>
            </a:ln>
          </p:spPr>
          <p:txBody>
            <a:bodyPr/>
            <a:lstStyle/>
            <a:p>
              <a:endParaRPr lang="en-US"/>
            </a:p>
          </p:txBody>
        </p:sp>
        <p:sp>
          <p:nvSpPr>
            <p:cNvPr id="10" name="TextBox 10"/>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1" name="Group 11"/>
          <p:cNvGrpSpPr/>
          <p:nvPr/>
        </p:nvGrpSpPr>
        <p:grpSpPr>
          <a:xfrm>
            <a:off x="11062626" y="2940250"/>
            <a:ext cx="3309524" cy="5554759"/>
            <a:chOff x="0" y="0"/>
            <a:chExt cx="706578" cy="1185932"/>
          </a:xfrm>
        </p:grpSpPr>
        <p:sp>
          <p:nvSpPr>
            <p:cNvPr id="12" name="Freeform 12"/>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0091D0"/>
            </a:solidFill>
            <a:ln w="38100" cap="rnd">
              <a:solidFill>
                <a:srgbClr val="F1F1F1"/>
              </a:solidFill>
              <a:prstDash val="solid"/>
              <a:round/>
            </a:ln>
          </p:spPr>
          <p:txBody>
            <a:bodyPr/>
            <a:lstStyle/>
            <a:p>
              <a:endParaRPr lang="en-US"/>
            </a:p>
          </p:txBody>
        </p:sp>
        <p:sp>
          <p:nvSpPr>
            <p:cNvPr id="13" name="TextBox 13"/>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4" name="Group 14"/>
          <p:cNvGrpSpPr/>
          <p:nvPr/>
        </p:nvGrpSpPr>
        <p:grpSpPr>
          <a:xfrm>
            <a:off x="14623416" y="2940250"/>
            <a:ext cx="3309524" cy="5554759"/>
            <a:chOff x="0" y="0"/>
            <a:chExt cx="706578" cy="1185932"/>
          </a:xfrm>
        </p:grpSpPr>
        <p:sp>
          <p:nvSpPr>
            <p:cNvPr id="15" name="Freeform 15"/>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0091D0"/>
            </a:solidFill>
            <a:ln w="38100" cap="rnd">
              <a:solidFill>
                <a:srgbClr val="F1F1F1"/>
              </a:solidFill>
              <a:prstDash val="solid"/>
              <a:round/>
            </a:ln>
          </p:spPr>
          <p:txBody>
            <a:bodyPr/>
            <a:lstStyle/>
            <a:p>
              <a:endParaRPr lang="en-US"/>
            </a:p>
          </p:txBody>
        </p:sp>
        <p:sp>
          <p:nvSpPr>
            <p:cNvPr id="16" name="TextBox 16"/>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7" name="Group 17"/>
          <p:cNvGrpSpPr/>
          <p:nvPr/>
        </p:nvGrpSpPr>
        <p:grpSpPr>
          <a:xfrm>
            <a:off x="3904479" y="2940769"/>
            <a:ext cx="3309524" cy="5554759"/>
            <a:chOff x="0" y="0"/>
            <a:chExt cx="706578" cy="1185932"/>
          </a:xfrm>
        </p:grpSpPr>
        <p:sp>
          <p:nvSpPr>
            <p:cNvPr id="18" name="Freeform 18"/>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9804"/>
              </a:srgbClr>
            </a:solidFill>
            <a:ln w="38100" cap="rnd">
              <a:solidFill>
                <a:srgbClr val="F1F1F1">
                  <a:alpha val="9804"/>
                </a:srgbClr>
              </a:solidFill>
              <a:prstDash val="solid"/>
              <a:round/>
            </a:ln>
          </p:spPr>
          <p:txBody>
            <a:bodyPr/>
            <a:lstStyle/>
            <a:p>
              <a:endParaRPr lang="en-US"/>
            </a:p>
          </p:txBody>
        </p:sp>
        <p:sp>
          <p:nvSpPr>
            <p:cNvPr id="19" name="TextBox 19"/>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0" name="Group 20"/>
          <p:cNvGrpSpPr/>
          <p:nvPr/>
        </p:nvGrpSpPr>
        <p:grpSpPr>
          <a:xfrm>
            <a:off x="7486071" y="2940769"/>
            <a:ext cx="3309524" cy="5554759"/>
            <a:chOff x="0" y="0"/>
            <a:chExt cx="706578" cy="1185932"/>
          </a:xfrm>
        </p:grpSpPr>
        <p:sp>
          <p:nvSpPr>
            <p:cNvPr id="21" name="Freeform 21"/>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19608"/>
              </a:srgbClr>
            </a:solidFill>
            <a:ln w="38100" cap="rnd">
              <a:solidFill>
                <a:srgbClr val="F1F1F1">
                  <a:alpha val="19608"/>
                </a:srgbClr>
              </a:solidFill>
              <a:prstDash val="solid"/>
              <a:round/>
            </a:ln>
          </p:spPr>
          <p:txBody>
            <a:bodyPr/>
            <a:lstStyle/>
            <a:p>
              <a:endParaRPr lang="en-US"/>
            </a:p>
          </p:txBody>
        </p:sp>
        <p:sp>
          <p:nvSpPr>
            <p:cNvPr id="22" name="TextBox 22"/>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3" name="Group 23"/>
          <p:cNvGrpSpPr/>
          <p:nvPr/>
        </p:nvGrpSpPr>
        <p:grpSpPr>
          <a:xfrm>
            <a:off x="-812083" y="595894"/>
            <a:ext cx="14114238" cy="1478178"/>
            <a:chOff x="0" y="0"/>
            <a:chExt cx="3717330" cy="389314"/>
          </a:xfrm>
        </p:grpSpPr>
        <p:sp>
          <p:nvSpPr>
            <p:cNvPr id="24" name="Freeform 24"/>
            <p:cNvSpPr/>
            <p:nvPr/>
          </p:nvSpPr>
          <p:spPr>
            <a:xfrm>
              <a:off x="0" y="0"/>
              <a:ext cx="3717330" cy="389314"/>
            </a:xfrm>
            <a:custGeom>
              <a:avLst/>
              <a:gdLst/>
              <a:ahLst/>
              <a:cxnLst/>
              <a:rect l="l" t="t" r="r" b="b"/>
              <a:pathLst>
                <a:path w="3717330" h="389314">
                  <a:moveTo>
                    <a:pt x="16456" y="0"/>
                  </a:moveTo>
                  <a:lnTo>
                    <a:pt x="3700874" y="0"/>
                  </a:lnTo>
                  <a:cubicBezTo>
                    <a:pt x="3709963" y="0"/>
                    <a:pt x="3717330" y="7367"/>
                    <a:pt x="3717330" y="16456"/>
                  </a:cubicBezTo>
                  <a:lnTo>
                    <a:pt x="3717330" y="372859"/>
                  </a:lnTo>
                  <a:cubicBezTo>
                    <a:pt x="3717330" y="381947"/>
                    <a:pt x="3709963" y="389314"/>
                    <a:pt x="3700874" y="389314"/>
                  </a:cubicBezTo>
                  <a:lnTo>
                    <a:pt x="16456" y="389314"/>
                  </a:lnTo>
                  <a:cubicBezTo>
                    <a:pt x="7367" y="389314"/>
                    <a:pt x="0" y="381947"/>
                    <a:pt x="0" y="372859"/>
                  </a:cubicBezTo>
                  <a:lnTo>
                    <a:pt x="0" y="16456"/>
                  </a:lnTo>
                  <a:cubicBezTo>
                    <a:pt x="0" y="7367"/>
                    <a:pt x="7367" y="0"/>
                    <a:pt x="16456" y="0"/>
                  </a:cubicBezTo>
                  <a:close/>
                </a:path>
              </a:pathLst>
            </a:custGeom>
            <a:solidFill>
              <a:srgbClr val="F1F1F1"/>
            </a:solidFill>
          </p:spPr>
          <p:txBody>
            <a:bodyPr/>
            <a:lstStyle/>
            <a:p>
              <a:endParaRPr lang="en-US"/>
            </a:p>
          </p:txBody>
        </p:sp>
        <p:sp>
          <p:nvSpPr>
            <p:cNvPr id="25" name="TextBox 25"/>
            <p:cNvSpPr txBox="1"/>
            <p:nvPr/>
          </p:nvSpPr>
          <p:spPr>
            <a:xfrm>
              <a:off x="0" y="-66675"/>
              <a:ext cx="3717330" cy="455989"/>
            </a:xfrm>
            <a:prstGeom prst="rect">
              <a:avLst/>
            </a:prstGeom>
          </p:spPr>
          <p:txBody>
            <a:bodyPr lIns="50800" tIns="50800" rIns="50800" bIns="50800" rtlCol="0" anchor="ctr"/>
            <a:lstStyle/>
            <a:p>
              <a:pPr algn="ctr">
                <a:lnSpc>
                  <a:spcPts val="2700"/>
                </a:lnSpc>
              </a:pPr>
              <a:endParaRPr/>
            </a:p>
          </p:txBody>
        </p:sp>
      </p:grpSp>
      <p:grpSp>
        <p:nvGrpSpPr>
          <p:cNvPr id="26" name="Group 26"/>
          <p:cNvGrpSpPr/>
          <p:nvPr/>
        </p:nvGrpSpPr>
        <p:grpSpPr>
          <a:xfrm>
            <a:off x="11044936" y="2940250"/>
            <a:ext cx="3309524" cy="5554759"/>
            <a:chOff x="0" y="0"/>
            <a:chExt cx="706578" cy="1185932"/>
          </a:xfrm>
        </p:grpSpPr>
        <p:sp>
          <p:nvSpPr>
            <p:cNvPr id="27" name="Freeform 27"/>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29804"/>
              </a:srgbClr>
            </a:solidFill>
            <a:ln w="38100" cap="rnd">
              <a:solidFill>
                <a:srgbClr val="F1F1F1">
                  <a:alpha val="29804"/>
                </a:srgbClr>
              </a:solidFill>
              <a:prstDash val="solid"/>
              <a:round/>
            </a:ln>
          </p:spPr>
          <p:txBody>
            <a:bodyPr/>
            <a:lstStyle/>
            <a:p>
              <a:endParaRPr lang="en-US"/>
            </a:p>
          </p:txBody>
        </p:sp>
        <p:sp>
          <p:nvSpPr>
            <p:cNvPr id="28" name="TextBox 28"/>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9" name="Group 29"/>
          <p:cNvGrpSpPr/>
          <p:nvPr/>
        </p:nvGrpSpPr>
        <p:grpSpPr>
          <a:xfrm>
            <a:off x="14623416" y="2940769"/>
            <a:ext cx="3309524" cy="5554759"/>
            <a:chOff x="0" y="0"/>
            <a:chExt cx="706578" cy="1185932"/>
          </a:xfrm>
        </p:grpSpPr>
        <p:sp>
          <p:nvSpPr>
            <p:cNvPr id="30" name="Freeform 30"/>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40000"/>
              </a:srgbClr>
            </a:solidFill>
            <a:ln w="38100" cap="rnd">
              <a:solidFill>
                <a:srgbClr val="F1F1F1">
                  <a:alpha val="40000"/>
                </a:srgbClr>
              </a:solidFill>
              <a:prstDash val="solid"/>
              <a:round/>
            </a:ln>
          </p:spPr>
          <p:txBody>
            <a:bodyPr/>
            <a:lstStyle/>
            <a:p>
              <a:endParaRPr lang="en-US"/>
            </a:p>
          </p:txBody>
        </p:sp>
        <p:sp>
          <p:nvSpPr>
            <p:cNvPr id="31" name="TextBox 31"/>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sp>
        <p:nvSpPr>
          <p:cNvPr id="32" name="Freeform 3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2"/>
            <a:stretch>
              <a:fillRect/>
            </a:stretch>
          </a:blipFill>
        </p:spPr>
        <p:txBody>
          <a:bodyPr/>
          <a:lstStyle/>
          <a:p>
            <a:endParaRPr lang="en-US"/>
          </a:p>
        </p:txBody>
      </p:sp>
      <p:sp>
        <p:nvSpPr>
          <p:cNvPr id="33" name="Freeform 3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3"/>
            <a:stretch>
              <a:fillRect/>
            </a:stretch>
          </a:blipFill>
        </p:spPr>
        <p:txBody>
          <a:bodyPr/>
          <a:lstStyle/>
          <a:p>
            <a:endParaRPr lang="en-US"/>
          </a:p>
        </p:txBody>
      </p:sp>
      <p:sp>
        <p:nvSpPr>
          <p:cNvPr id="34" name="Freeform 34"/>
          <p:cNvSpPr/>
          <p:nvPr/>
        </p:nvSpPr>
        <p:spPr>
          <a:xfrm>
            <a:off x="1149844" y="3301985"/>
            <a:ext cx="1719956" cy="1532911"/>
          </a:xfrm>
          <a:custGeom>
            <a:avLst/>
            <a:gdLst/>
            <a:ahLst/>
            <a:cxnLst/>
            <a:rect l="l" t="t" r="r" b="b"/>
            <a:pathLst>
              <a:path w="1719956" h="1532911">
                <a:moveTo>
                  <a:pt x="0" y="0"/>
                </a:moveTo>
                <a:lnTo>
                  <a:pt x="1719956" y="0"/>
                </a:lnTo>
                <a:lnTo>
                  <a:pt x="1719956" y="1532910"/>
                </a:lnTo>
                <a:lnTo>
                  <a:pt x="0" y="153291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5" name="Freeform 35"/>
          <p:cNvSpPr/>
          <p:nvPr/>
        </p:nvSpPr>
        <p:spPr>
          <a:xfrm>
            <a:off x="8565991" y="3301985"/>
            <a:ext cx="1149683" cy="1532911"/>
          </a:xfrm>
          <a:custGeom>
            <a:avLst/>
            <a:gdLst/>
            <a:ahLst/>
            <a:cxnLst/>
            <a:rect l="l" t="t" r="r" b="b"/>
            <a:pathLst>
              <a:path w="1149683" h="1532911">
                <a:moveTo>
                  <a:pt x="0" y="0"/>
                </a:moveTo>
                <a:lnTo>
                  <a:pt x="1149683" y="0"/>
                </a:lnTo>
                <a:lnTo>
                  <a:pt x="1149683" y="1532910"/>
                </a:lnTo>
                <a:lnTo>
                  <a:pt x="0" y="153291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11837631" y="3301985"/>
            <a:ext cx="1724133" cy="1532911"/>
          </a:xfrm>
          <a:custGeom>
            <a:avLst/>
            <a:gdLst/>
            <a:ahLst/>
            <a:cxnLst/>
            <a:rect l="l" t="t" r="r" b="b"/>
            <a:pathLst>
              <a:path w="1724133" h="1532911">
                <a:moveTo>
                  <a:pt x="0" y="0"/>
                </a:moveTo>
                <a:lnTo>
                  <a:pt x="1724133" y="0"/>
                </a:lnTo>
                <a:lnTo>
                  <a:pt x="1724133" y="1532910"/>
                </a:lnTo>
                <a:lnTo>
                  <a:pt x="0" y="153291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Freeform 37"/>
          <p:cNvSpPr/>
          <p:nvPr/>
        </p:nvSpPr>
        <p:spPr>
          <a:xfrm>
            <a:off x="15546213" y="3301985"/>
            <a:ext cx="1463930" cy="1532911"/>
          </a:xfrm>
          <a:custGeom>
            <a:avLst/>
            <a:gdLst/>
            <a:ahLst/>
            <a:cxnLst/>
            <a:rect l="l" t="t" r="r" b="b"/>
            <a:pathLst>
              <a:path w="1463930" h="1532911">
                <a:moveTo>
                  <a:pt x="0" y="0"/>
                </a:moveTo>
                <a:lnTo>
                  <a:pt x="1463930" y="0"/>
                </a:lnTo>
                <a:lnTo>
                  <a:pt x="1463930" y="1532910"/>
                </a:lnTo>
                <a:lnTo>
                  <a:pt x="0" y="153291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38"/>
          <p:cNvSpPr/>
          <p:nvPr/>
        </p:nvSpPr>
        <p:spPr>
          <a:xfrm>
            <a:off x="4733986" y="3301985"/>
            <a:ext cx="1650510" cy="1532911"/>
          </a:xfrm>
          <a:custGeom>
            <a:avLst/>
            <a:gdLst/>
            <a:ahLst/>
            <a:cxnLst/>
            <a:rect l="l" t="t" r="r" b="b"/>
            <a:pathLst>
              <a:path w="1650510" h="1532911">
                <a:moveTo>
                  <a:pt x="0" y="0"/>
                </a:moveTo>
                <a:lnTo>
                  <a:pt x="1650509" y="0"/>
                </a:lnTo>
                <a:lnTo>
                  <a:pt x="1650509" y="1532910"/>
                </a:lnTo>
                <a:lnTo>
                  <a:pt x="0" y="153291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TextBox 39"/>
          <p:cNvSpPr txBox="1"/>
          <p:nvPr/>
        </p:nvSpPr>
        <p:spPr>
          <a:xfrm>
            <a:off x="490585" y="5291419"/>
            <a:ext cx="3038475" cy="2225430"/>
          </a:xfrm>
          <a:prstGeom prst="rect">
            <a:avLst/>
          </a:prstGeom>
        </p:spPr>
        <p:txBody>
          <a:bodyPr lIns="0" tIns="0" rIns="0" bIns="0" rtlCol="0" anchor="t">
            <a:spAutoFit/>
          </a:bodyPr>
          <a:lstStyle/>
          <a:p>
            <a:pPr algn="l">
              <a:lnSpc>
                <a:spcPts val="3564"/>
              </a:lnSpc>
            </a:pPr>
            <a:r>
              <a:rPr lang="en-US" sz="2700">
                <a:solidFill>
                  <a:srgbClr val="F1F1F1"/>
                </a:solidFill>
                <a:latin typeface="Source Sans Pro 1"/>
                <a:ea typeface="Source Sans Pro 1"/>
                <a:cs typeface="Source Sans Pro 1"/>
                <a:sym typeface="Source Sans Pro 1"/>
              </a:rPr>
              <a:t>Establishes </a:t>
            </a:r>
            <a:r>
              <a:rPr lang="en-US" sz="2700" b="1">
                <a:solidFill>
                  <a:srgbClr val="F1F1F1"/>
                </a:solidFill>
                <a:latin typeface="Source Sans Pro 1 Bold"/>
                <a:ea typeface="Source Sans Pro 1 Bold"/>
                <a:cs typeface="Source Sans Pro 1 Bold"/>
                <a:sym typeface="Source Sans Pro 1 Bold"/>
              </a:rPr>
              <a:t>uniform national standards</a:t>
            </a:r>
            <a:r>
              <a:rPr lang="en-US" sz="2700">
                <a:solidFill>
                  <a:srgbClr val="F1F1F1"/>
                </a:solidFill>
                <a:latin typeface="Source Sans Pro 1"/>
                <a:ea typeface="Source Sans Pro 1"/>
                <a:cs typeface="Source Sans Pro 1"/>
                <a:sym typeface="Source Sans Pro 1"/>
              </a:rPr>
              <a:t> for veterinary continuing education</a:t>
            </a:r>
          </a:p>
        </p:txBody>
      </p:sp>
      <p:sp>
        <p:nvSpPr>
          <p:cNvPr id="40" name="TextBox 40"/>
          <p:cNvSpPr txBox="1"/>
          <p:nvPr/>
        </p:nvSpPr>
        <p:spPr>
          <a:xfrm>
            <a:off x="482309" y="2343012"/>
            <a:ext cx="15380854" cy="375922"/>
          </a:xfrm>
          <a:prstGeom prst="rect">
            <a:avLst/>
          </a:prstGeom>
        </p:spPr>
        <p:txBody>
          <a:bodyPr lIns="0" tIns="0" rIns="0" bIns="0" rtlCol="0" anchor="t">
            <a:spAutoFit/>
          </a:bodyPr>
          <a:lstStyle/>
          <a:p>
            <a:pPr algn="l">
              <a:lnSpc>
                <a:spcPts val="2800"/>
              </a:lnSpc>
            </a:pPr>
            <a:r>
              <a:rPr lang="en-US" sz="2800">
                <a:solidFill>
                  <a:srgbClr val="F1F1F1"/>
                </a:solidFill>
                <a:latin typeface="Source Sans Pro 3"/>
                <a:ea typeface="Source Sans Pro 3"/>
                <a:cs typeface="Source Sans Pro 3"/>
                <a:sym typeface="Source Sans Pro 3"/>
              </a:rPr>
              <a:t>A member‑driven solution for CE standards and consistency</a:t>
            </a:r>
          </a:p>
        </p:txBody>
      </p:sp>
      <p:sp>
        <p:nvSpPr>
          <p:cNvPr id="41" name="TextBox 41"/>
          <p:cNvSpPr txBox="1"/>
          <p:nvPr/>
        </p:nvSpPr>
        <p:spPr>
          <a:xfrm>
            <a:off x="963528" y="750148"/>
            <a:ext cx="14418415" cy="1255395"/>
          </a:xfrm>
          <a:prstGeom prst="rect">
            <a:avLst/>
          </a:prstGeom>
        </p:spPr>
        <p:txBody>
          <a:bodyPr lIns="0" tIns="0" rIns="0" bIns="0" rtlCol="0" anchor="t">
            <a:spAutoFit/>
          </a:bodyPr>
          <a:lstStyle/>
          <a:p>
            <a:pPr algn="l">
              <a:lnSpc>
                <a:spcPts val="4800"/>
              </a:lnSpc>
            </a:pPr>
            <a:r>
              <a:rPr lang="en-US" sz="4800" dirty="0">
                <a:solidFill>
                  <a:srgbClr val="0091D0"/>
                </a:solidFill>
                <a:latin typeface="Oswald 1"/>
                <a:ea typeface="Oswald 1"/>
                <a:cs typeface="Oswald 1"/>
                <a:sym typeface="Oswald 1"/>
              </a:rPr>
              <a:t>RACE</a:t>
            </a:r>
            <a:r>
              <a:rPr lang="en-US" sz="4800" baseline="30000" dirty="0">
                <a:solidFill>
                  <a:srgbClr val="0091D0"/>
                </a:solidFill>
                <a:latin typeface="Oswald 1"/>
                <a:ea typeface="Oswald 1"/>
                <a:cs typeface="Oswald 1"/>
                <a:sym typeface="Oswald 1"/>
              </a:rPr>
              <a:t>®</a:t>
            </a:r>
            <a:r>
              <a:rPr lang="en-US" sz="4800" dirty="0">
                <a:solidFill>
                  <a:srgbClr val="0091D0"/>
                </a:solidFill>
                <a:latin typeface="Oswald 1"/>
                <a:ea typeface="Oswald 1"/>
                <a:cs typeface="Oswald 1"/>
                <a:sym typeface="Oswald 1"/>
              </a:rPr>
              <a:t> AND RACETRACK</a:t>
            </a:r>
            <a:r>
              <a:rPr lang="en-US" sz="4800" baseline="30000" dirty="0">
                <a:solidFill>
                  <a:srgbClr val="0091D0"/>
                </a:solidFill>
                <a:latin typeface="Oswald 1"/>
                <a:ea typeface="Oswald 1"/>
                <a:cs typeface="Oswald 1"/>
                <a:sym typeface="Oswald 1"/>
              </a:rPr>
              <a:t>®</a:t>
            </a:r>
            <a:r>
              <a:rPr lang="en-US" sz="4800" dirty="0">
                <a:solidFill>
                  <a:srgbClr val="0091D0"/>
                </a:solidFill>
                <a:latin typeface="Oswald 1"/>
                <a:ea typeface="Oswald 1"/>
                <a:cs typeface="Oswald 1"/>
                <a:sym typeface="Oswald 1"/>
              </a:rPr>
              <a:t>:</a:t>
            </a:r>
          </a:p>
          <a:p>
            <a:pPr algn="l">
              <a:lnSpc>
                <a:spcPts val="4800"/>
              </a:lnSpc>
            </a:pPr>
            <a:r>
              <a:rPr lang="en-US" sz="4800" dirty="0">
                <a:solidFill>
                  <a:srgbClr val="0091D0"/>
                </a:solidFill>
                <a:latin typeface="Oswald 1"/>
                <a:ea typeface="Oswald 1"/>
                <a:cs typeface="Oswald 1"/>
                <a:sym typeface="Oswald 1"/>
              </a:rPr>
              <a:t>Member Value Through CE Quality &amp; Oversight</a:t>
            </a:r>
          </a:p>
        </p:txBody>
      </p:sp>
      <p:sp>
        <p:nvSpPr>
          <p:cNvPr id="42" name="TextBox 42"/>
          <p:cNvSpPr txBox="1"/>
          <p:nvPr/>
        </p:nvSpPr>
        <p:spPr>
          <a:xfrm>
            <a:off x="4040003" y="5291419"/>
            <a:ext cx="3038475" cy="2673031"/>
          </a:xfrm>
          <a:prstGeom prst="rect">
            <a:avLst/>
          </a:prstGeom>
        </p:spPr>
        <p:txBody>
          <a:bodyPr lIns="0" tIns="0" rIns="0" bIns="0" rtlCol="0" anchor="t">
            <a:spAutoFit/>
          </a:bodyPr>
          <a:lstStyle/>
          <a:p>
            <a:pPr algn="l">
              <a:lnSpc>
                <a:spcPts val="3564"/>
              </a:lnSpc>
            </a:pPr>
            <a:r>
              <a:rPr lang="en-US" sz="2700">
                <a:solidFill>
                  <a:srgbClr val="F1F1F1"/>
                </a:solidFill>
                <a:latin typeface="Source Sans Pro 1"/>
                <a:ea typeface="Source Sans Pro 1"/>
                <a:cs typeface="Source Sans Pro 1"/>
                <a:sym typeface="Source Sans Pro 1"/>
              </a:rPr>
              <a:t>Provides an </a:t>
            </a:r>
            <a:r>
              <a:rPr lang="en-US" sz="2700" b="1">
                <a:solidFill>
                  <a:srgbClr val="F1F1F1"/>
                </a:solidFill>
                <a:latin typeface="Source Sans Pro 1 Bold"/>
                <a:ea typeface="Source Sans Pro 1 Bold"/>
                <a:cs typeface="Source Sans Pro 1 Bold"/>
                <a:sym typeface="Source Sans Pro 1 Bold"/>
              </a:rPr>
              <a:t>independent quality review</a:t>
            </a:r>
            <a:r>
              <a:rPr lang="en-US" sz="2700">
                <a:solidFill>
                  <a:srgbClr val="F1F1F1"/>
                </a:solidFill>
                <a:latin typeface="Source Sans Pro 1"/>
                <a:ea typeface="Source Sans Pro 1"/>
                <a:cs typeface="Source Sans Pro 1"/>
                <a:sym typeface="Source Sans Pro 1"/>
              </a:rPr>
              <a:t> of CE programs without requiring board‑level course evaluation</a:t>
            </a:r>
          </a:p>
        </p:txBody>
      </p:sp>
      <p:sp>
        <p:nvSpPr>
          <p:cNvPr id="43" name="TextBox 43"/>
          <p:cNvSpPr txBox="1"/>
          <p:nvPr/>
        </p:nvSpPr>
        <p:spPr>
          <a:xfrm>
            <a:off x="7621595" y="5291419"/>
            <a:ext cx="3038475" cy="2225430"/>
          </a:xfrm>
          <a:prstGeom prst="rect">
            <a:avLst/>
          </a:prstGeom>
        </p:spPr>
        <p:txBody>
          <a:bodyPr lIns="0" tIns="0" rIns="0" bIns="0" rtlCol="0" anchor="t">
            <a:spAutoFit/>
          </a:bodyPr>
          <a:lstStyle/>
          <a:p>
            <a:pPr algn="l">
              <a:lnSpc>
                <a:spcPts val="3564"/>
              </a:lnSpc>
            </a:pPr>
            <a:r>
              <a:rPr lang="en-US" sz="2700">
                <a:solidFill>
                  <a:srgbClr val="F1F1F1"/>
                </a:solidFill>
                <a:latin typeface="Source Sans Pro 1"/>
                <a:ea typeface="Source Sans Pro 1"/>
                <a:cs typeface="Source Sans Pro 1"/>
                <a:sym typeface="Source Sans Pro 1"/>
              </a:rPr>
              <a:t>Allows providers to </a:t>
            </a:r>
            <a:r>
              <a:rPr lang="en-US" sz="2700" b="1">
                <a:solidFill>
                  <a:srgbClr val="F1F1F1"/>
                </a:solidFill>
                <a:latin typeface="Source Sans Pro 1 Bold"/>
                <a:ea typeface="Source Sans Pro 1 Bold"/>
                <a:cs typeface="Source Sans Pro 1 Bold"/>
                <a:sym typeface="Source Sans Pro 1 Bold"/>
              </a:rPr>
              <a:t>voluntarily apply</a:t>
            </a:r>
            <a:r>
              <a:rPr lang="en-US" sz="2700">
                <a:solidFill>
                  <a:srgbClr val="F1F1F1"/>
                </a:solidFill>
                <a:latin typeface="Source Sans Pro 1"/>
                <a:ea typeface="Source Sans Pro 1"/>
                <a:cs typeface="Source Sans Pro 1"/>
                <a:sym typeface="Source Sans Pro 1"/>
              </a:rPr>
              <a:t> and comply with clearly defined RACE standards</a:t>
            </a:r>
          </a:p>
        </p:txBody>
      </p:sp>
      <p:sp>
        <p:nvSpPr>
          <p:cNvPr id="44" name="TextBox 44"/>
          <p:cNvSpPr txBox="1"/>
          <p:nvPr/>
        </p:nvSpPr>
        <p:spPr>
          <a:xfrm>
            <a:off x="11198150" y="5291419"/>
            <a:ext cx="3038475" cy="2673030"/>
          </a:xfrm>
          <a:prstGeom prst="rect">
            <a:avLst/>
          </a:prstGeom>
        </p:spPr>
        <p:txBody>
          <a:bodyPr lIns="0" tIns="0" rIns="0" bIns="0" rtlCol="0" anchor="t">
            <a:spAutoFit/>
          </a:bodyPr>
          <a:lstStyle/>
          <a:p>
            <a:pPr algn="l">
              <a:lnSpc>
                <a:spcPts val="3564"/>
              </a:lnSpc>
            </a:pPr>
            <a:r>
              <a:rPr lang="en-US" sz="2700">
                <a:solidFill>
                  <a:srgbClr val="F1F1F1"/>
                </a:solidFill>
                <a:latin typeface="Source Sans Pro 1"/>
                <a:ea typeface="Source Sans Pro 1"/>
                <a:cs typeface="Source Sans Pro 1"/>
                <a:sym typeface="Source Sans Pro 1"/>
              </a:rPr>
              <a:t>Preserves </a:t>
            </a:r>
            <a:r>
              <a:rPr lang="en-US" sz="2700" b="1">
                <a:solidFill>
                  <a:srgbClr val="F1F1F1"/>
                </a:solidFill>
                <a:latin typeface="Source Sans Pro 1 Bold"/>
                <a:ea typeface="Source Sans Pro 1 Bold"/>
                <a:cs typeface="Source Sans Pro 1 Bold"/>
                <a:sym typeface="Source Sans Pro 1 Bold"/>
              </a:rPr>
              <a:t>jurisdictional authority</a:t>
            </a:r>
            <a:r>
              <a:rPr lang="en-US" sz="2700">
                <a:solidFill>
                  <a:srgbClr val="F1F1F1"/>
                </a:solidFill>
                <a:latin typeface="Source Sans Pro 1"/>
                <a:ea typeface="Source Sans Pro 1"/>
                <a:cs typeface="Source Sans Pro 1"/>
                <a:sym typeface="Source Sans Pro 1"/>
              </a:rPr>
              <a:t>—boards retain final decision‑making on CE acceptance</a:t>
            </a:r>
          </a:p>
        </p:txBody>
      </p:sp>
      <p:sp>
        <p:nvSpPr>
          <p:cNvPr id="45" name="TextBox 45"/>
          <p:cNvSpPr txBox="1"/>
          <p:nvPr/>
        </p:nvSpPr>
        <p:spPr>
          <a:xfrm>
            <a:off x="14758940" y="5291419"/>
            <a:ext cx="3038475" cy="2673030"/>
          </a:xfrm>
          <a:prstGeom prst="rect">
            <a:avLst/>
          </a:prstGeom>
        </p:spPr>
        <p:txBody>
          <a:bodyPr lIns="0" tIns="0" rIns="0" bIns="0" rtlCol="0" anchor="t">
            <a:spAutoFit/>
          </a:bodyPr>
          <a:lstStyle/>
          <a:p>
            <a:pPr algn="l">
              <a:lnSpc>
                <a:spcPts val="3564"/>
              </a:lnSpc>
            </a:pPr>
            <a:r>
              <a:rPr lang="en-US" sz="2700">
                <a:solidFill>
                  <a:srgbClr val="F1F1F1"/>
                </a:solidFill>
                <a:latin typeface="Source Sans Pro 1"/>
                <a:ea typeface="Source Sans Pro 1"/>
                <a:cs typeface="Source Sans Pro 1"/>
                <a:sym typeface="Source Sans Pro 1"/>
              </a:rPr>
              <a:t>Widely recognized across U.S. and Canadian jurisdictions, supporting licensee mobility</a:t>
            </a:r>
          </a:p>
        </p:txBody>
      </p:sp>
      <p:sp>
        <p:nvSpPr>
          <p:cNvPr id="46" name="TextBox 46"/>
          <p:cNvSpPr txBox="1"/>
          <p:nvPr/>
        </p:nvSpPr>
        <p:spPr>
          <a:xfrm>
            <a:off x="482309" y="8871483"/>
            <a:ext cx="17030606" cy="793117"/>
          </a:xfrm>
          <a:prstGeom prst="rect">
            <a:avLst/>
          </a:prstGeom>
        </p:spPr>
        <p:txBody>
          <a:bodyPr lIns="0" tIns="0" rIns="0" bIns="0" rtlCol="0" anchor="t">
            <a:spAutoFit/>
          </a:bodyPr>
          <a:lstStyle/>
          <a:p>
            <a:pPr algn="l">
              <a:lnSpc>
                <a:spcPts val="3400"/>
              </a:lnSpc>
            </a:pPr>
            <a:r>
              <a:rPr lang="en-US" sz="3400" b="1">
                <a:solidFill>
                  <a:srgbClr val="F1F1F1"/>
                </a:solidFill>
                <a:latin typeface="Source Sans Pro 1 Bold"/>
                <a:ea typeface="Source Sans Pro 1 Bold"/>
                <a:cs typeface="Source Sans Pro 1 Bold"/>
                <a:sym typeface="Source Sans Pro 1 Bold"/>
              </a:rPr>
              <a:t>Member Benefit:</a:t>
            </a:r>
          </a:p>
          <a:p>
            <a:pPr algn="l">
              <a:lnSpc>
                <a:spcPts val="2800"/>
              </a:lnSpc>
            </a:pPr>
            <a:r>
              <a:rPr lang="en-US" sz="2800">
                <a:solidFill>
                  <a:srgbClr val="F1F1F1"/>
                </a:solidFill>
                <a:latin typeface="Source Sans Pro 1"/>
                <a:ea typeface="Source Sans Pro 1"/>
                <a:cs typeface="Source Sans Pro 1"/>
                <a:sym typeface="Source Sans Pro 1"/>
              </a:rPr>
              <a:t>Boards gain confidence in CE quality while avoiding duplicative review work and maintaining regulatory control.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9975451" y="4782984"/>
            <a:ext cx="5039704" cy="4409741"/>
            <a:chOff x="0" y="0"/>
            <a:chExt cx="812800" cy="711200"/>
          </a:xfrm>
        </p:grpSpPr>
        <p:sp>
          <p:nvSpPr>
            <p:cNvPr id="3" name="Freeform 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538F">
                <a:alpha val="85882"/>
              </a:srgbClr>
            </a:solidFill>
            <a:ln w="38100" cap="sq">
              <a:solidFill>
                <a:srgbClr val="E6E6E6">
                  <a:alpha val="85882"/>
                </a:srgbClr>
              </a:solidFill>
              <a:prstDash val="solid"/>
              <a:miter/>
            </a:ln>
          </p:spPr>
          <p:txBody>
            <a:bodyPr/>
            <a:lstStyle/>
            <a:p>
              <a:endParaRPr lang="en-US"/>
            </a:p>
          </p:txBody>
        </p:sp>
        <p:sp>
          <p:nvSpPr>
            <p:cNvPr id="4" name="TextBox 4"/>
            <p:cNvSpPr txBox="1"/>
            <p:nvPr/>
          </p:nvSpPr>
          <p:spPr>
            <a:xfrm>
              <a:off x="127000" y="41275"/>
              <a:ext cx="558800" cy="339725"/>
            </a:xfrm>
            <a:prstGeom prst="rect">
              <a:avLst/>
            </a:prstGeom>
          </p:spPr>
          <p:txBody>
            <a:bodyPr lIns="50800" tIns="50800" rIns="50800" bIns="50800" rtlCol="0" anchor="ctr"/>
            <a:lstStyle/>
            <a:p>
              <a:pPr algn="ctr">
                <a:lnSpc>
                  <a:spcPts val="1680"/>
                </a:lnSpc>
              </a:pPr>
              <a:endParaRPr/>
            </a:p>
          </p:txBody>
        </p:sp>
      </p:grpSp>
      <p:grpSp>
        <p:nvGrpSpPr>
          <p:cNvPr id="5" name="Group 5"/>
          <p:cNvGrpSpPr/>
          <p:nvPr/>
        </p:nvGrpSpPr>
        <p:grpSpPr>
          <a:xfrm>
            <a:off x="12219596" y="4782984"/>
            <a:ext cx="5039704" cy="4409741"/>
            <a:chOff x="0" y="0"/>
            <a:chExt cx="812800" cy="711200"/>
          </a:xfrm>
        </p:grpSpPr>
        <p:sp>
          <p:nvSpPr>
            <p:cNvPr id="6" name="Freeform 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1098A6">
                <a:alpha val="85882"/>
              </a:srgbClr>
            </a:solidFill>
            <a:ln w="38100" cap="sq">
              <a:solidFill>
                <a:srgbClr val="E6E6E6">
                  <a:alpha val="85882"/>
                </a:srgbClr>
              </a:solidFill>
              <a:prstDash val="solid"/>
              <a:miter/>
            </a:ln>
          </p:spPr>
          <p:txBody>
            <a:bodyPr/>
            <a:lstStyle/>
            <a:p>
              <a:endParaRPr lang="en-US"/>
            </a:p>
          </p:txBody>
        </p:sp>
        <p:sp>
          <p:nvSpPr>
            <p:cNvPr id="7" name="TextBox 7"/>
            <p:cNvSpPr txBox="1"/>
            <p:nvPr/>
          </p:nvSpPr>
          <p:spPr>
            <a:xfrm>
              <a:off x="127000" y="41275"/>
              <a:ext cx="558800" cy="339725"/>
            </a:xfrm>
            <a:prstGeom prst="rect">
              <a:avLst/>
            </a:prstGeom>
          </p:spPr>
          <p:txBody>
            <a:bodyPr lIns="50800" tIns="50800" rIns="50800" bIns="50800" rtlCol="0" anchor="ctr"/>
            <a:lstStyle/>
            <a:p>
              <a:pPr algn="ctr">
                <a:lnSpc>
                  <a:spcPts val="1680"/>
                </a:lnSpc>
              </a:pPr>
              <a:endParaRPr/>
            </a:p>
          </p:txBody>
        </p:sp>
      </p:grpSp>
      <p:grpSp>
        <p:nvGrpSpPr>
          <p:cNvPr id="8" name="Group 8"/>
          <p:cNvGrpSpPr/>
          <p:nvPr/>
        </p:nvGrpSpPr>
        <p:grpSpPr>
          <a:xfrm>
            <a:off x="11093196" y="2825420"/>
            <a:ext cx="5039704" cy="4409741"/>
            <a:chOff x="0" y="0"/>
            <a:chExt cx="812800" cy="711200"/>
          </a:xfrm>
        </p:grpSpPr>
        <p:sp>
          <p:nvSpPr>
            <p:cNvPr id="9" name="Freeform 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091D0">
                <a:alpha val="85882"/>
              </a:srgbClr>
            </a:solidFill>
            <a:ln w="38100" cap="sq">
              <a:solidFill>
                <a:srgbClr val="E6E6E6">
                  <a:alpha val="85882"/>
                </a:srgbClr>
              </a:solidFill>
              <a:prstDash val="solid"/>
              <a:miter/>
            </a:ln>
          </p:spPr>
          <p:txBody>
            <a:bodyPr/>
            <a:lstStyle/>
            <a:p>
              <a:endParaRPr lang="en-US"/>
            </a:p>
          </p:txBody>
        </p:sp>
        <p:sp>
          <p:nvSpPr>
            <p:cNvPr id="10" name="TextBox 10"/>
            <p:cNvSpPr txBox="1"/>
            <p:nvPr/>
          </p:nvSpPr>
          <p:spPr>
            <a:xfrm>
              <a:off x="127000" y="41275"/>
              <a:ext cx="558800" cy="339725"/>
            </a:xfrm>
            <a:prstGeom prst="rect">
              <a:avLst/>
            </a:prstGeom>
          </p:spPr>
          <p:txBody>
            <a:bodyPr lIns="50800" tIns="50800" rIns="50800" bIns="50800" rtlCol="0" anchor="ctr"/>
            <a:lstStyle/>
            <a:p>
              <a:pPr algn="ctr">
                <a:lnSpc>
                  <a:spcPts val="1680"/>
                </a:lnSpc>
              </a:pPr>
              <a:endParaRPr/>
            </a:p>
          </p:txBody>
        </p:sp>
      </p:grpSp>
      <p:sp>
        <p:nvSpPr>
          <p:cNvPr id="11" name="TextBox 11"/>
          <p:cNvSpPr txBox="1"/>
          <p:nvPr/>
        </p:nvSpPr>
        <p:spPr>
          <a:xfrm>
            <a:off x="12789190" y="3585083"/>
            <a:ext cx="1647715" cy="1028588"/>
          </a:xfrm>
          <a:prstGeom prst="rect">
            <a:avLst/>
          </a:prstGeom>
        </p:spPr>
        <p:txBody>
          <a:bodyPr lIns="0" tIns="0" rIns="0" bIns="0" rtlCol="0" anchor="t">
            <a:spAutoFit/>
          </a:bodyPr>
          <a:lstStyle/>
          <a:p>
            <a:pPr algn="ctr">
              <a:lnSpc>
                <a:spcPts val="2760"/>
              </a:lnSpc>
            </a:pPr>
            <a:r>
              <a:rPr lang="en-US" sz="2300">
                <a:solidFill>
                  <a:srgbClr val="E6E6E6"/>
                </a:solidFill>
                <a:latin typeface="Source Sans Pro 2"/>
                <a:ea typeface="Source Sans Pro 2"/>
                <a:cs typeface="Source Sans Pro 2"/>
                <a:sym typeface="Source Sans Pro 2"/>
              </a:rPr>
              <a:t>CE Tracking &amp; Data Access</a:t>
            </a:r>
          </a:p>
        </p:txBody>
      </p:sp>
      <p:sp>
        <p:nvSpPr>
          <p:cNvPr id="12" name="TextBox 12"/>
          <p:cNvSpPr txBox="1"/>
          <p:nvPr/>
        </p:nvSpPr>
        <p:spPr>
          <a:xfrm>
            <a:off x="11231520" y="6113507"/>
            <a:ext cx="1976151" cy="1028588"/>
          </a:xfrm>
          <a:prstGeom prst="rect">
            <a:avLst/>
          </a:prstGeom>
        </p:spPr>
        <p:txBody>
          <a:bodyPr lIns="0" tIns="0" rIns="0" bIns="0" rtlCol="0" anchor="t">
            <a:spAutoFit/>
          </a:bodyPr>
          <a:lstStyle/>
          <a:p>
            <a:pPr algn="ctr">
              <a:lnSpc>
                <a:spcPts val="2760"/>
              </a:lnSpc>
            </a:pPr>
            <a:r>
              <a:rPr lang="en-US" sz="2300">
                <a:solidFill>
                  <a:srgbClr val="E6E6E6"/>
                </a:solidFill>
                <a:latin typeface="Source Sans Pro 2"/>
                <a:ea typeface="Source Sans Pro 2"/>
                <a:cs typeface="Source Sans Pro 2"/>
                <a:sym typeface="Source Sans Pro 2"/>
              </a:rPr>
              <a:t>Provider</a:t>
            </a:r>
          </a:p>
          <a:p>
            <a:pPr algn="ctr">
              <a:lnSpc>
                <a:spcPts val="2760"/>
              </a:lnSpc>
            </a:pPr>
            <a:r>
              <a:rPr lang="en-US" sz="2300">
                <a:solidFill>
                  <a:srgbClr val="E6E6E6"/>
                </a:solidFill>
                <a:latin typeface="Source Sans Pro 2"/>
                <a:ea typeface="Source Sans Pro 2"/>
                <a:cs typeface="Source Sans Pro 2"/>
                <a:sym typeface="Source Sans Pro 2"/>
              </a:rPr>
              <a:t>&amp; Program Management</a:t>
            </a:r>
          </a:p>
        </p:txBody>
      </p:sp>
      <p:sp>
        <p:nvSpPr>
          <p:cNvPr id="13" name="TextBox 13"/>
          <p:cNvSpPr txBox="1"/>
          <p:nvPr/>
        </p:nvSpPr>
        <p:spPr>
          <a:xfrm>
            <a:off x="14191298" y="6302129"/>
            <a:ext cx="1647715" cy="685726"/>
          </a:xfrm>
          <a:prstGeom prst="rect">
            <a:avLst/>
          </a:prstGeom>
        </p:spPr>
        <p:txBody>
          <a:bodyPr lIns="0" tIns="0" rIns="0" bIns="0" rtlCol="0" anchor="t">
            <a:spAutoFit/>
          </a:bodyPr>
          <a:lstStyle/>
          <a:p>
            <a:pPr algn="ctr">
              <a:lnSpc>
                <a:spcPts val="2760"/>
              </a:lnSpc>
            </a:pPr>
            <a:r>
              <a:rPr lang="en-US" sz="2300">
                <a:solidFill>
                  <a:srgbClr val="E6E6E6"/>
                </a:solidFill>
                <a:latin typeface="Source Sans Pro 2"/>
                <a:ea typeface="Source Sans Pro 2"/>
                <a:cs typeface="Source Sans Pro 2"/>
                <a:sym typeface="Source Sans Pro 2"/>
              </a:rPr>
              <a:t>Strategic</a:t>
            </a:r>
          </a:p>
          <a:p>
            <a:pPr algn="ctr">
              <a:lnSpc>
                <a:spcPts val="2760"/>
              </a:lnSpc>
            </a:pPr>
            <a:r>
              <a:rPr lang="en-US" sz="2300">
                <a:solidFill>
                  <a:srgbClr val="E6E6E6"/>
                </a:solidFill>
                <a:latin typeface="Source Sans Pro 2"/>
                <a:ea typeface="Source Sans Pro 2"/>
                <a:cs typeface="Source Sans Pro 2"/>
                <a:sym typeface="Source Sans Pro 2"/>
              </a:rPr>
              <a:t>Value</a:t>
            </a:r>
          </a:p>
        </p:txBody>
      </p:sp>
      <p:sp>
        <p:nvSpPr>
          <p:cNvPr id="14" name="TextBox 14"/>
          <p:cNvSpPr txBox="1"/>
          <p:nvPr/>
        </p:nvSpPr>
        <p:spPr>
          <a:xfrm>
            <a:off x="1028700" y="8437644"/>
            <a:ext cx="8707218" cy="1028588"/>
          </a:xfrm>
          <a:prstGeom prst="rect">
            <a:avLst/>
          </a:prstGeom>
        </p:spPr>
        <p:txBody>
          <a:bodyPr lIns="0" tIns="0" rIns="0" bIns="0" rtlCol="0" anchor="t">
            <a:spAutoFit/>
          </a:bodyPr>
          <a:lstStyle/>
          <a:p>
            <a:pPr algn="l">
              <a:lnSpc>
                <a:spcPts val="2759"/>
              </a:lnSpc>
            </a:pPr>
            <a:r>
              <a:rPr lang="en-US" sz="2299" b="1">
                <a:solidFill>
                  <a:srgbClr val="E6E6E6"/>
                </a:solidFill>
                <a:latin typeface="Source Sans Pro 1 Bold"/>
                <a:ea typeface="Source Sans Pro 1 Bold"/>
                <a:cs typeface="Source Sans Pro 1 Bold"/>
                <a:sym typeface="Source Sans Pro 1 Bold"/>
              </a:rPr>
              <a:t>Bottom Line</a:t>
            </a:r>
          </a:p>
          <a:p>
            <a:pPr algn="l">
              <a:lnSpc>
                <a:spcPts val="2759"/>
              </a:lnSpc>
            </a:pPr>
            <a:r>
              <a:rPr lang="en-US" sz="2299">
                <a:solidFill>
                  <a:srgbClr val="E6E6E6"/>
                </a:solidFill>
                <a:latin typeface="Source Sans Pro 1"/>
                <a:ea typeface="Source Sans Pro 1"/>
                <a:cs typeface="Source Sans Pro 1"/>
                <a:sym typeface="Source Sans Pro 1"/>
              </a:rPr>
              <a:t>RACE helps boards regulate more efficiently today while supporting a forward‑looking, member‑led regulatory infrastructure.</a:t>
            </a:r>
          </a:p>
        </p:txBody>
      </p:sp>
      <p:sp>
        <p:nvSpPr>
          <p:cNvPr id="15" name="TextBox 15"/>
          <p:cNvSpPr txBox="1"/>
          <p:nvPr/>
        </p:nvSpPr>
        <p:spPr>
          <a:xfrm>
            <a:off x="13015465" y="5143500"/>
            <a:ext cx="1195166" cy="819299"/>
          </a:xfrm>
          <a:prstGeom prst="rect">
            <a:avLst/>
          </a:prstGeom>
        </p:spPr>
        <p:txBody>
          <a:bodyPr lIns="0" tIns="0" rIns="0" bIns="0" rtlCol="0" anchor="t">
            <a:spAutoFit/>
          </a:bodyPr>
          <a:lstStyle/>
          <a:p>
            <a:pPr algn="ctr">
              <a:lnSpc>
                <a:spcPts val="3239"/>
              </a:lnSpc>
            </a:pPr>
            <a:r>
              <a:rPr lang="en-US" sz="2699">
                <a:solidFill>
                  <a:srgbClr val="E6E6E6"/>
                </a:solidFill>
                <a:latin typeface="Source Sans Pro 2"/>
                <a:ea typeface="Source Sans Pro 2"/>
                <a:cs typeface="Source Sans Pro 2"/>
                <a:sym typeface="Source Sans Pro 2"/>
              </a:rPr>
              <a:t>Bottom Line</a:t>
            </a:r>
          </a:p>
        </p:txBody>
      </p:sp>
      <p:sp>
        <p:nvSpPr>
          <p:cNvPr id="16" name="TextBox 16"/>
          <p:cNvSpPr txBox="1"/>
          <p:nvPr/>
        </p:nvSpPr>
        <p:spPr>
          <a:xfrm>
            <a:off x="1028700" y="3386571"/>
            <a:ext cx="8675317" cy="1028700"/>
          </a:xfrm>
          <a:prstGeom prst="rect">
            <a:avLst/>
          </a:prstGeom>
        </p:spPr>
        <p:txBody>
          <a:bodyPr lIns="0" tIns="0" rIns="0" bIns="0" rtlCol="0" anchor="t">
            <a:spAutoFit/>
          </a:bodyPr>
          <a:lstStyle/>
          <a:p>
            <a:pPr algn="l">
              <a:lnSpc>
                <a:spcPts val="2759"/>
              </a:lnSpc>
            </a:pPr>
            <a:r>
              <a:rPr lang="en-US" sz="2299" b="1">
                <a:solidFill>
                  <a:srgbClr val="E6E6E6"/>
                </a:solidFill>
                <a:latin typeface="Source Sans Pro 1 Bold"/>
                <a:ea typeface="Source Sans Pro 1 Bold"/>
                <a:cs typeface="Source Sans Pro 1 Bold"/>
                <a:sym typeface="Source Sans Pro 1 Bold"/>
              </a:rPr>
              <a:t>CE Tracking &amp; Data Access</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Centralized CE tracking improves verification at renewal</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Reduces manual audits, incomplete submissions, and disputes</a:t>
            </a:r>
          </a:p>
        </p:txBody>
      </p:sp>
      <p:sp>
        <p:nvSpPr>
          <p:cNvPr id="17" name="TextBox 17"/>
          <p:cNvSpPr txBox="1"/>
          <p:nvPr/>
        </p:nvSpPr>
        <p:spPr>
          <a:xfrm>
            <a:off x="1028700" y="4955974"/>
            <a:ext cx="8675317" cy="1028700"/>
          </a:xfrm>
          <a:prstGeom prst="rect">
            <a:avLst/>
          </a:prstGeom>
        </p:spPr>
        <p:txBody>
          <a:bodyPr lIns="0" tIns="0" rIns="0" bIns="0" rtlCol="0" anchor="t">
            <a:spAutoFit/>
          </a:bodyPr>
          <a:lstStyle/>
          <a:p>
            <a:pPr algn="l">
              <a:lnSpc>
                <a:spcPts val="2759"/>
              </a:lnSpc>
            </a:pPr>
            <a:r>
              <a:rPr lang="en-US" sz="2299" b="1">
                <a:solidFill>
                  <a:srgbClr val="E6E6E6"/>
                </a:solidFill>
                <a:latin typeface="Source Sans Pro 1 Bold"/>
                <a:ea typeface="Source Sans Pro 1 Bold"/>
                <a:cs typeface="Source Sans Pro 1 Bold"/>
                <a:sym typeface="Source Sans Pro 1 Bold"/>
              </a:rPr>
              <a:t>Provider &amp; Program Management</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Centralized provider and program review reduces board workload</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Less staff time spent on provider inquiries and CE vetting</a:t>
            </a:r>
          </a:p>
        </p:txBody>
      </p:sp>
      <p:sp>
        <p:nvSpPr>
          <p:cNvPr id="18" name="TextBox 18"/>
          <p:cNvSpPr txBox="1"/>
          <p:nvPr/>
        </p:nvSpPr>
        <p:spPr>
          <a:xfrm>
            <a:off x="1028700" y="6525378"/>
            <a:ext cx="8731969" cy="1371451"/>
          </a:xfrm>
          <a:prstGeom prst="rect">
            <a:avLst/>
          </a:prstGeom>
        </p:spPr>
        <p:txBody>
          <a:bodyPr lIns="0" tIns="0" rIns="0" bIns="0" rtlCol="0" anchor="t">
            <a:spAutoFit/>
          </a:bodyPr>
          <a:lstStyle/>
          <a:p>
            <a:pPr algn="l">
              <a:lnSpc>
                <a:spcPts val="2759"/>
              </a:lnSpc>
            </a:pPr>
            <a:r>
              <a:rPr lang="en-US" sz="2299" b="1">
                <a:solidFill>
                  <a:srgbClr val="E6E6E6"/>
                </a:solidFill>
                <a:latin typeface="Source Sans Pro 1 Bold"/>
                <a:ea typeface="Source Sans Pro 1 Bold"/>
                <a:cs typeface="Source Sans Pro 1 Bold"/>
                <a:sym typeface="Source Sans Pro 1 Bold"/>
              </a:rPr>
              <a:t>Strategic Value</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Strengthens regulatory consistency across jurisdictions</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Supports AAVSB’s broader licensure data ecosystem</a:t>
            </a:r>
          </a:p>
          <a:p>
            <a:pPr marL="496566" lvl="1" indent="-248283" algn="l">
              <a:lnSpc>
                <a:spcPts val="2759"/>
              </a:lnSpc>
              <a:buFont typeface="Arial"/>
              <a:buChar char="•"/>
            </a:pPr>
            <a:r>
              <a:rPr lang="en-US" sz="2299">
                <a:solidFill>
                  <a:srgbClr val="E6E6E6"/>
                </a:solidFill>
                <a:latin typeface="Source Sans Pro 1"/>
                <a:ea typeface="Source Sans Pro 1"/>
                <a:cs typeface="Source Sans Pro 1"/>
                <a:sym typeface="Source Sans Pro 1"/>
              </a:rPr>
              <a:t>Lays groundwork for future interoperability and modernization</a:t>
            </a:r>
          </a:p>
        </p:txBody>
      </p:sp>
      <p:grpSp>
        <p:nvGrpSpPr>
          <p:cNvPr id="19" name="Group 19"/>
          <p:cNvGrpSpPr/>
          <p:nvPr/>
        </p:nvGrpSpPr>
        <p:grpSpPr>
          <a:xfrm>
            <a:off x="-812083" y="595894"/>
            <a:ext cx="14732505" cy="1478178"/>
            <a:chOff x="0" y="0"/>
            <a:chExt cx="3880166" cy="389314"/>
          </a:xfrm>
        </p:grpSpPr>
        <p:sp>
          <p:nvSpPr>
            <p:cNvPr id="20" name="Freeform 20"/>
            <p:cNvSpPr/>
            <p:nvPr/>
          </p:nvSpPr>
          <p:spPr>
            <a:xfrm>
              <a:off x="0" y="0"/>
              <a:ext cx="3880166" cy="389314"/>
            </a:xfrm>
            <a:custGeom>
              <a:avLst/>
              <a:gdLst/>
              <a:ahLst/>
              <a:cxnLst/>
              <a:rect l="l" t="t" r="r" b="b"/>
              <a:pathLst>
                <a:path w="3880166" h="389314">
                  <a:moveTo>
                    <a:pt x="15765" y="0"/>
                  </a:moveTo>
                  <a:lnTo>
                    <a:pt x="3864401" y="0"/>
                  </a:lnTo>
                  <a:cubicBezTo>
                    <a:pt x="3868582" y="0"/>
                    <a:pt x="3872592" y="1661"/>
                    <a:pt x="3875548" y="4617"/>
                  </a:cubicBezTo>
                  <a:cubicBezTo>
                    <a:pt x="3878505" y="7574"/>
                    <a:pt x="3880166" y="11584"/>
                    <a:pt x="3880166" y="15765"/>
                  </a:cubicBezTo>
                  <a:lnTo>
                    <a:pt x="3880166" y="373549"/>
                  </a:lnTo>
                  <a:cubicBezTo>
                    <a:pt x="3880166" y="382256"/>
                    <a:pt x="3873108" y="389314"/>
                    <a:pt x="3864401" y="389314"/>
                  </a:cubicBezTo>
                  <a:lnTo>
                    <a:pt x="15765" y="389314"/>
                  </a:lnTo>
                  <a:cubicBezTo>
                    <a:pt x="7058" y="389314"/>
                    <a:pt x="0" y="382256"/>
                    <a:pt x="0" y="373549"/>
                  </a:cubicBezTo>
                  <a:lnTo>
                    <a:pt x="0" y="15765"/>
                  </a:lnTo>
                  <a:cubicBezTo>
                    <a:pt x="0" y="7058"/>
                    <a:pt x="7058" y="0"/>
                    <a:pt x="15765" y="0"/>
                  </a:cubicBezTo>
                  <a:close/>
                </a:path>
              </a:pathLst>
            </a:custGeom>
            <a:solidFill>
              <a:srgbClr val="F1F1F1"/>
            </a:solidFill>
          </p:spPr>
          <p:txBody>
            <a:bodyPr/>
            <a:lstStyle/>
            <a:p>
              <a:endParaRPr lang="en-US"/>
            </a:p>
          </p:txBody>
        </p:sp>
        <p:sp>
          <p:nvSpPr>
            <p:cNvPr id="21" name="TextBox 21"/>
            <p:cNvSpPr txBox="1"/>
            <p:nvPr/>
          </p:nvSpPr>
          <p:spPr>
            <a:xfrm>
              <a:off x="0" y="-66675"/>
              <a:ext cx="3880166" cy="455989"/>
            </a:xfrm>
            <a:prstGeom prst="rect">
              <a:avLst/>
            </a:prstGeom>
          </p:spPr>
          <p:txBody>
            <a:bodyPr lIns="50800" tIns="50800" rIns="50800" bIns="50800" rtlCol="0" anchor="ctr"/>
            <a:lstStyle/>
            <a:p>
              <a:pPr algn="ctr">
                <a:lnSpc>
                  <a:spcPts val="2700"/>
                </a:lnSpc>
              </a:pPr>
              <a:endParaRPr/>
            </a:p>
          </p:txBody>
        </p:sp>
      </p:grpSp>
      <p:sp>
        <p:nvSpPr>
          <p:cNvPr id="22" name="TextBox 22"/>
          <p:cNvSpPr txBox="1"/>
          <p:nvPr/>
        </p:nvSpPr>
        <p:spPr>
          <a:xfrm>
            <a:off x="1028700" y="742980"/>
            <a:ext cx="12891721" cy="1255395"/>
          </a:xfrm>
          <a:prstGeom prst="rect">
            <a:avLst/>
          </a:prstGeom>
        </p:spPr>
        <p:txBody>
          <a:bodyPr lIns="0" tIns="0" rIns="0" bIns="0" rtlCol="0" anchor="t">
            <a:spAutoFit/>
          </a:bodyPr>
          <a:lstStyle/>
          <a:p>
            <a:pPr algn="l">
              <a:lnSpc>
                <a:spcPts val="4800"/>
              </a:lnSpc>
            </a:pPr>
            <a:r>
              <a:rPr lang="en-US" sz="4800" dirty="0">
                <a:solidFill>
                  <a:srgbClr val="0091D0"/>
                </a:solidFill>
                <a:latin typeface="Oswald 1"/>
                <a:ea typeface="Oswald 1"/>
                <a:cs typeface="Oswald 1"/>
                <a:sym typeface="Oswald 1"/>
              </a:rPr>
              <a:t>RACE</a:t>
            </a:r>
            <a:r>
              <a:rPr lang="en-US" sz="4800" baseline="30000" dirty="0">
                <a:solidFill>
                  <a:srgbClr val="0091D0"/>
                </a:solidFill>
                <a:latin typeface="Oswald 1"/>
                <a:ea typeface="Oswald 1"/>
                <a:cs typeface="Oswald 1"/>
                <a:sym typeface="Oswald 1"/>
              </a:rPr>
              <a:t>®</a:t>
            </a:r>
            <a:r>
              <a:rPr lang="en-US" sz="4800" dirty="0">
                <a:solidFill>
                  <a:srgbClr val="0091D0"/>
                </a:solidFill>
                <a:latin typeface="Oswald 1"/>
                <a:ea typeface="Oswald 1"/>
                <a:cs typeface="Oswald 1"/>
                <a:sym typeface="Oswald 1"/>
              </a:rPr>
              <a:t> AND RACETRACK</a:t>
            </a:r>
            <a:r>
              <a:rPr lang="en-US" sz="4800" baseline="30000" dirty="0">
                <a:solidFill>
                  <a:srgbClr val="0091D0"/>
                </a:solidFill>
                <a:latin typeface="Oswald 1"/>
                <a:ea typeface="Oswald 1"/>
                <a:cs typeface="Oswald 1"/>
                <a:sym typeface="Oswald 1"/>
              </a:rPr>
              <a:t>®</a:t>
            </a:r>
            <a:r>
              <a:rPr lang="en-US" sz="4800" dirty="0">
                <a:solidFill>
                  <a:srgbClr val="0091D0"/>
                </a:solidFill>
                <a:latin typeface="Oswald 1"/>
                <a:ea typeface="Oswald 1"/>
                <a:cs typeface="Oswald 1"/>
                <a:sym typeface="Oswald 1"/>
              </a:rPr>
              <a:t>: </a:t>
            </a:r>
          </a:p>
          <a:p>
            <a:pPr algn="l">
              <a:lnSpc>
                <a:spcPts val="4800"/>
              </a:lnSpc>
            </a:pPr>
            <a:r>
              <a:rPr lang="en-US" sz="4800" dirty="0">
                <a:solidFill>
                  <a:srgbClr val="0091D0"/>
                </a:solidFill>
                <a:latin typeface="Oswald 1"/>
                <a:ea typeface="Oswald 1"/>
                <a:cs typeface="Oswald 1"/>
                <a:sym typeface="Oswald 1"/>
              </a:rPr>
              <a:t>Operational Efficiency &amp; Modern Regulation</a:t>
            </a:r>
          </a:p>
        </p:txBody>
      </p:sp>
      <p:sp>
        <p:nvSpPr>
          <p:cNvPr id="23" name="TextBox 23"/>
          <p:cNvSpPr txBox="1"/>
          <p:nvPr/>
        </p:nvSpPr>
        <p:spPr>
          <a:xfrm>
            <a:off x="1028700" y="2382822"/>
            <a:ext cx="15380854" cy="375922"/>
          </a:xfrm>
          <a:prstGeom prst="rect">
            <a:avLst/>
          </a:prstGeom>
        </p:spPr>
        <p:txBody>
          <a:bodyPr lIns="0" tIns="0" rIns="0" bIns="0" rtlCol="0" anchor="t">
            <a:spAutoFit/>
          </a:bodyPr>
          <a:lstStyle/>
          <a:p>
            <a:pPr algn="l">
              <a:lnSpc>
                <a:spcPts val="2800"/>
              </a:lnSpc>
            </a:pPr>
            <a:r>
              <a:rPr lang="en-US" sz="2800">
                <a:solidFill>
                  <a:srgbClr val="F1F1F1"/>
                </a:solidFill>
                <a:latin typeface="Source Sans Pro 3"/>
                <a:ea typeface="Source Sans Pro 3"/>
                <a:cs typeface="Source Sans Pro 3"/>
                <a:sym typeface="Source Sans Pro 3"/>
              </a:rPr>
              <a:t>Centralized tools that reduce administrative burden</a:t>
            </a:r>
          </a:p>
        </p:txBody>
      </p:sp>
      <p:sp>
        <p:nvSpPr>
          <p:cNvPr id="24" name="Freeform 24"/>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2"/>
            <a:stretch>
              <a:fillRect/>
            </a:stretch>
          </a:blipFill>
        </p:spPr>
        <p:txBody>
          <a:bodyPr/>
          <a:lstStyle/>
          <a:p>
            <a:endParaRPr lang="en-US"/>
          </a:p>
        </p:txBody>
      </p:sp>
      <p:sp>
        <p:nvSpPr>
          <p:cNvPr id="25" name="Freeform 25"/>
          <p:cNvSpPr/>
          <p:nvPr/>
        </p:nvSpPr>
        <p:spPr>
          <a:xfrm rot="-3907494">
            <a:off x="14383777" y="7042995"/>
            <a:ext cx="4336119" cy="2153606"/>
          </a:xfrm>
          <a:custGeom>
            <a:avLst/>
            <a:gdLst/>
            <a:ahLst/>
            <a:cxnLst/>
            <a:rect l="l" t="t" r="r" b="b"/>
            <a:pathLst>
              <a:path w="4336119" h="2153606">
                <a:moveTo>
                  <a:pt x="0" y="0"/>
                </a:moveTo>
                <a:lnTo>
                  <a:pt x="4336119" y="0"/>
                </a:lnTo>
                <a:lnTo>
                  <a:pt x="4336119" y="2153605"/>
                </a:lnTo>
                <a:lnTo>
                  <a:pt x="0" y="2153605"/>
                </a:lnTo>
                <a:lnTo>
                  <a:pt x="0" y="0"/>
                </a:lnTo>
                <a:close/>
              </a:path>
            </a:pathLst>
          </a:custGeom>
          <a:blipFill>
            <a:blip r:embed="rId3"/>
            <a:stretch>
              <a:fillRect/>
            </a:stretch>
          </a:blipFill>
        </p:spPr>
        <p:txBody>
          <a:bodyPr/>
          <a:lstStyle/>
          <a:p>
            <a:endParaRPr lang="en-US"/>
          </a:p>
        </p:txBody>
      </p:sp>
      <p:sp>
        <p:nvSpPr>
          <p:cNvPr id="26" name="Freeform 26"/>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sp>
        <p:nvSpPr>
          <p:cNvPr id="27" name="AutoShape 27"/>
          <p:cNvSpPr/>
          <p:nvPr/>
        </p:nvSpPr>
        <p:spPr>
          <a:xfrm>
            <a:off x="1028700" y="6226507"/>
            <a:ext cx="7852514" cy="0"/>
          </a:xfrm>
          <a:prstGeom prst="line">
            <a:avLst/>
          </a:prstGeom>
          <a:ln w="9525" cap="flat">
            <a:solidFill>
              <a:srgbClr val="FFFFFF">
                <a:alpha val="19608"/>
              </a:srgbClr>
            </a:solidFill>
            <a:prstDash val="solid"/>
            <a:headEnd type="none" w="sm" len="sm"/>
            <a:tailEnd type="none" w="sm" len="sm"/>
          </a:ln>
        </p:spPr>
        <p:txBody>
          <a:bodyPr/>
          <a:lstStyle/>
          <a:p>
            <a:endParaRPr lang="en-US"/>
          </a:p>
        </p:txBody>
      </p:sp>
      <p:sp>
        <p:nvSpPr>
          <p:cNvPr id="28" name="AutoShape 28"/>
          <p:cNvSpPr/>
          <p:nvPr/>
        </p:nvSpPr>
        <p:spPr>
          <a:xfrm>
            <a:off x="1028700" y="8119797"/>
            <a:ext cx="7852514" cy="0"/>
          </a:xfrm>
          <a:prstGeom prst="line">
            <a:avLst/>
          </a:prstGeom>
          <a:ln w="9525" cap="flat">
            <a:solidFill>
              <a:srgbClr val="FFFFFF">
                <a:alpha val="19608"/>
              </a:srgbClr>
            </a:solidFill>
            <a:prstDash val="solid"/>
            <a:headEnd type="none" w="sm" len="sm"/>
            <a:tailEnd type="none" w="sm" len="sm"/>
          </a:ln>
        </p:spPr>
        <p:txBody>
          <a:bodyPr/>
          <a:lstStyle/>
          <a:p>
            <a:endParaRPr lang="en-US"/>
          </a:p>
        </p:txBody>
      </p:sp>
      <p:sp>
        <p:nvSpPr>
          <p:cNvPr id="29" name="AutoShape 29"/>
          <p:cNvSpPr/>
          <p:nvPr/>
        </p:nvSpPr>
        <p:spPr>
          <a:xfrm>
            <a:off x="1028700" y="4647615"/>
            <a:ext cx="7852514" cy="0"/>
          </a:xfrm>
          <a:prstGeom prst="line">
            <a:avLst/>
          </a:prstGeom>
          <a:ln w="9525" cap="flat">
            <a:solidFill>
              <a:srgbClr val="FFFFFF">
                <a:alpha val="19608"/>
              </a:srgbClr>
            </a:solidFill>
            <a:prstDash val="solid"/>
            <a:headEnd type="none" w="sm" len="sm"/>
            <a:tailEnd type="none" w="sm" len="sm"/>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122285" y="-115117"/>
            <a:ext cx="18532570" cy="10517233"/>
          </a:xfrm>
          <a:custGeom>
            <a:avLst/>
            <a:gdLst/>
            <a:ahLst/>
            <a:cxnLst/>
            <a:rect l="l" t="t" r="r" b="b"/>
            <a:pathLst>
              <a:path w="18532570" h="10517233">
                <a:moveTo>
                  <a:pt x="0" y="0"/>
                </a:moveTo>
                <a:lnTo>
                  <a:pt x="18532570" y="0"/>
                </a:lnTo>
                <a:lnTo>
                  <a:pt x="18532570" y="10517234"/>
                </a:lnTo>
                <a:lnTo>
                  <a:pt x="0" y="10517234"/>
                </a:lnTo>
                <a:lnTo>
                  <a:pt x="0" y="0"/>
                </a:lnTo>
                <a:close/>
              </a:path>
            </a:pathLst>
          </a:custGeom>
          <a:blipFill>
            <a:blip>
              <a:alphaModFix amt="31000"/>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4188843" y="4784710"/>
            <a:ext cx="3779122" cy="1454488"/>
          </a:xfrm>
          <a:custGeom>
            <a:avLst/>
            <a:gdLst/>
            <a:ahLst/>
            <a:cxnLst/>
            <a:rect l="l" t="t" r="r" b="b"/>
            <a:pathLst>
              <a:path w="3779122" h="1454488">
                <a:moveTo>
                  <a:pt x="0" y="0"/>
                </a:moveTo>
                <a:lnTo>
                  <a:pt x="3779122" y="0"/>
                </a:lnTo>
                <a:lnTo>
                  <a:pt x="3779122" y="1454488"/>
                </a:lnTo>
                <a:lnTo>
                  <a:pt x="0" y="1454488"/>
                </a:lnTo>
                <a:lnTo>
                  <a:pt x="0" y="0"/>
                </a:lnTo>
                <a:close/>
              </a:path>
            </a:pathLst>
          </a:custGeom>
          <a:blipFill>
            <a:blip r:embed="rId3"/>
            <a:stretch>
              <a:fillRect l="-523" r="-523"/>
            </a:stretch>
          </a:blipFill>
        </p:spPr>
        <p:txBody>
          <a:bodyPr/>
          <a:lstStyle/>
          <a:p>
            <a:endParaRPr lang="en-US"/>
          </a:p>
        </p:txBody>
      </p:sp>
      <p:grpSp>
        <p:nvGrpSpPr>
          <p:cNvPr id="4" name="Group 4"/>
          <p:cNvGrpSpPr/>
          <p:nvPr/>
        </p:nvGrpSpPr>
        <p:grpSpPr>
          <a:xfrm>
            <a:off x="609006" y="2619767"/>
            <a:ext cx="8572500" cy="1190625"/>
            <a:chOff x="0" y="0"/>
            <a:chExt cx="2257778" cy="313580"/>
          </a:xfrm>
        </p:grpSpPr>
        <p:sp>
          <p:nvSpPr>
            <p:cNvPr id="5" name="Freeform 5"/>
            <p:cNvSpPr/>
            <p:nvPr/>
          </p:nvSpPr>
          <p:spPr>
            <a:xfrm>
              <a:off x="0" y="0"/>
              <a:ext cx="2257778" cy="313580"/>
            </a:xfrm>
            <a:custGeom>
              <a:avLst/>
              <a:gdLst/>
              <a:ahLst/>
              <a:cxnLst/>
              <a:rect l="l" t="t" r="r" b="b"/>
              <a:pathLst>
                <a:path w="2257778" h="313580">
                  <a:moveTo>
                    <a:pt x="2054578" y="0"/>
                  </a:moveTo>
                  <a:cubicBezTo>
                    <a:pt x="2166802" y="0"/>
                    <a:pt x="2257778" y="70197"/>
                    <a:pt x="2257778" y="156790"/>
                  </a:cubicBezTo>
                  <a:cubicBezTo>
                    <a:pt x="2257778" y="243383"/>
                    <a:pt x="2166802" y="313580"/>
                    <a:pt x="2054578" y="313580"/>
                  </a:cubicBezTo>
                  <a:lnTo>
                    <a:pt x="203200" y="313580"/>
                  </a:lnTo>
                  <a:cubicBezTo>
                    <a:pt x="90976" y="313580"/>
                    <a:pt x="0" y="243383"/>
                    <a:pt x="0" y="156790"/>
                  </a:cubicBezTo>
                  <a:cubicBezTo>
                    <a:pt x="0" y="70197"/>
                    <a:pt x="90976" y="0"/>
                    <a:pt x="203200" y="0"/>
                  </a:cubicBezTo>
                  <a:close/>
                </a:path>
              </a:pathLst>
            </a:custGeom>
            <a:solidFill>
              <a:srgbClr val="228177"/>
            </a:solidFill>
          </p:spPr>
          <p:txBody>
            <a:bodyPr/>
            <a:lstStyle/>
            <a:p>
              <a:endParaRPr lang="en-US"/>
            </a:p>
          </p:txBody>
        </p:sp>
        <p:sp>
          <p:nvSpPr>
            <p:cNvPr id="6" name="TextBox 6"/>
            <p:cNvSpPr txBox="1"/>
            <p:nvPr/>
          </p:nvSpPr>
          <p:spPr>
            <a:xfrm>
              <a:off x="0" y="-19050"/>
              <a:ext cx="2257778" cy="332630"/>
            </a:xfrm>
            <a:prstGeom prst="rect">
              <a:avLst/>
            </a:prstGeom>
          </p:spPr>
          <p:txBody>
            <a:bodyPr lIns="50800" tIns="50800" rIns="50800" bIns="50800" rtlCol="0" anchor="ctr"/>
            <a:lstStyle/>
            <a:p>
              <a:pPr algn="ctr">
                <a:lnSpc>
                  <a:spcPts val="2240"/>
                </a:lnSpc>
              </a:pPr>
              <a:endParaRPr/>
            </a:p>
          </p:txBody>
        </p:sp>
      </p:grpSp>
      <p:sp>
        <p:nvSpPr>
          <p:cNvPr id="7" name="TextBox 7"/>
          <p:cNvSpPr txBox="1"/>
          <p:nvPr/>
        </p:nvSpPr>
        <p:spPr>
          <a:xfrm>
            <a:off x="1318108" y="2693014"/>
            <a:ext cx="7401019" cy="1054100"/>
          </a:xfrm>
          <a:prstGeom prst="rect">
            <a:avLst/>
          </a:prstGeom>
        </p:spPr>
        <p:txBody>
          <a:bodyPr lIns="0" tIns="0" rIns="0" bIns="0" rtlCol="0" anchor="t">
            <a:spAutoFit/>
          </a:bodyPr>
          <a:lstStyle/>
          <a:p>
            <a:pPr algn="l">
              <a:lnSpc>
                <a:spcPts val="2800"/>
              </a:lnSpc>
            </a:pPr>
            <a:r>
              <a:rPr lang="en-US" sz="2000">
                <a:solidFill>
                  <a:srgbClr val="E6E6E6"/>
                </a:solidFill>
                <a:latin typeface="Source Sans Pro 1"/>
                <a:ea typeface="Source Sans Pro 1"/>
                <a:cs typeface="Source Sans Pro 1"/>
                <a:sym typeface="Source Sans Pro 1"/>
              </a:rPr>
              <a:t>Centralized evaluation of international veterinary education equivalence administered by the AAVSB on behalf of participating boards</a:t>
            </a:r>
          </a:p>
        </p:txBody>
      </p:sp>
      <p:sp>
        <p:nvSpPr>
          <p:cNvPr id="8" name="TextBox 8"/>
          <p:cNvSpPr txBox="1"/>
          <p:nvPr/>
        </p:nvSpPr>
        <p:spPr>
          <a:xfrm>
            <a:off x="609006" y="2089055"/>
            <a:ext cx="10618542" cy="375848"/>
          </a:xfrm>
          <a:prstGeom prst="rect">
            <a:avLst/>
          </a:prstGeom>
        </p:spPr>
        <p:txBody>
          <a:bodyPr lIns="0" tIns="0" rIns="0" bIns="0" rtlCol="0" anchor="t">
            <a:spAutoFit/>
          </a:bodyPr>
          <a:lstStyle/>
          <a:p>
            <a:pPr algn="l">
              <a:lnSpc>
                <a:spcPts val="2800"/>
              </a:lnSpc>
            </a:pPr>
            <a:r>
              <a:rPr lang="en-US" sz="2800">
                <a:solidFill>
                  <a:srgbClr val="F1F1F1"/>
                </a:solidFill>
                <a:latin typeface="Source Sans Pro 3"/>
                <a:ea typeface="Source Sans Pro 3"/>
                <a:cs typeface="Source Sans Pro 3"/>
                <a:sym typeface="Source Sans Pro 3"/>
              </a:rPr>
              <a:t>Supporting boards in evaluating internationally educated veterinarians</a:t>
            </a:r>
          </a:p>
        </p:txBody>
      </p:sp>
      <p:grpSp>
        <p:nvGrpSpPr>
          <p:cNvPr id="9" name="Group 9"/>
          <p:cNvGrpSpPr/>
          <p:nvPr/>
        </p:nvGrpSpPr>
        <p:grpSpPr>
          <a:xfrm>
            <a:off x="-483893" y="557514"/>
            <a:ext cx="14633368" cy="1471910"/>
            <a:chOff x="0" y="0"/>
            <a:chExt cx="3854056" cy="387664"/>
          </a:xfrm>
        </p:grpSpPr>
        <p:sp>
          <p:nvSpPr>
            <p:cNvPr id="10" name="Freeform 10"/>
            <p:cNvSpPr/>
            <p:nvPr/>
          </p:nvSpPr>
          <p:spPr>
            <a:xfrm>
              <a:off x="0" y="0"/>
              <a:ext cx="3854056" cy="387664"/>
            </a:xfrm>
            <a:custGeom>
              <a:avLst/>
              <a:gdLst/>
              <a:ahLst/>
              <a:cxnLst/>
              <a:rect l="l" t="t" r="r" b="b"/>
              <a:pathLst>
                <a:path w="3854056" h="387664">
                  <a:moveTo>
                    <a:pt x="15872" y="0"/>
                  </a:moveTo>
                  <a:lnTo>
                    <a:pt x="3838184" y="0"/>
                  </a:lnTo>
                  <a:cubicBezTo>
                    <a:pt x="3846950" y="0"/>
                    <a:pt x="3854056" y="7106"/>
                    <a:pt x="3854056" y="15872"/>
                  </a:cubicBezTo>
                  <a:lnTo>
                    <a:pt x="3854056" y="371792"/>
                  </a:lnTo>
                  <a:cubicBezTo>
                    <a:pt x="3854056" y="376001"/>
                    <a:pt x="3852383" y="380038"/>
                    <a:pt x="3849407" y="383015"/>
                  </a:cubicBezTo>
                  <a:cubicBezTo>
                    <a:pt x="3846431" y="385991"/>
                    <a:pt x="3842393" y="387664"/>
                    <a:pt x="3838184" y="387664"/>
                  </a:cubicBezTo>
                  <a:lnTo>
                    <a:pt x="15872" y="387664"/>
                  </a:lnTo>
                  <a:cubicBezTo>
                    <a:pt x="7106" y="387664"/>
                    <a:pt x="0" y="380558"/>
                    <a:pt x="0" y="371792"/>
                  </a:cubicBezTo>
                  <a:lnTo>
                    <a:pt x="0" y="15872"/>
                  </a:lnTo>
                  <a:cubicBezTo>
                    <a:pt x="0" y="11662"/>
                    <a:pt x="1672" y="7625"/>
                    <a:pt x="4649" y="4649"/>
                  </a:cubicBezTo>
                  <a:cubicBezTo>
                    <a:pt x="7625" y="1672"/>
                    <a:pt x="11662" y="0"/>
                    <a:pt x="15872" y="0"/>
                  </a:cubicBezTo>
                  <a:close/>
                </a:path>
              </a:pathLst>
            </a:custGeom>
            <a:solidFill>
              <a:srgbClr val="F1F1F1"/>
            </a:solidFill>
          </p:spPr>
          <p:txBody>
            <a:bodyPr/>
            <a:lstStyle/>
            <a:p>
              <a:endParaRPr lang="en-US"/>
            </a:p>
          </p:txBody>
        </p:sp>
        <p:sp>
          <p:nvSpPr>
            <p:cNvPr id="11" name="TextBox 11"/>
            <p:cNvSpPr txBox="1"/>
            <p:nvPr/>
          </p:nvSpPr>
          <p:spPr>
            <a:xfrm>
              <a:off x="0" y="-66675"/>
              <a:ext cx="3854056" cy="454339"/>
            </a:xfrm>
            <a:prstGeom prst="rect">
              <a:avLst/>
            </a:prstGeom>
          </p:spPr>
          <p:txBody>
            <a:bodyPr lIns="50800" tIns="50800" rIns="50800" bIns="50800" rtlCol="0" anchor="ctr"/>
            <a:lstStyle/>
            <a:p>
              <a:pPr algn="ctr">
                <a:lnSpc>
                  <a:spcPts val="2700"/>
                </a:lnSpc>
              </a:pPr>
              <a:endParaRPr/>
            </a:p>
          </p:txBody>
        </p:sp>
      </p:grpSp>
      <p:sp>
        <p:nvSpPr>
          <p:cNvPr id="12" name="TextBox 12"/>
          <p:cNvSpPr txBox="1"/>
          <p:nvPr/>
        </p:nvSpPr>
        <p:spPr>
          <a:xfrm>
            <a:off x="1028700" y="698314"/>
            <a:ext cx="15064522" cy="1255395"/>
          </a:xfrm>
          <a:prstGeom prst="rect">
            <a:avLst/>
          </a:prstGeom>
        </p:spPr>
        <p:txBody>
          <a:bodyPr lIns="0" tIns="0" rIns="0" bIns="0" rtlCol="0" anchor="t">
            <a:spAutoFit/>
          </a:bodyPr>
          <a:lstStyle/>
          <a:p>
            <a:pPr algn="l">
              <a:lnSpc>
                <a:spcPts val="4800"/>
              </a:lnSpc>
            </a:pPr>
            <a:r>
              <a:rPr lang="en-US" sz="4800" dirty="0">
                <a:solidFill>
                  <a:srgbClr val="228177"/>
                </a:solidFill>
                <a:latin typeface="Oswald 1"/>
                <a:ea typeface="Oswald 1"/>
                <a:cs typeface="Oswald 1"/>
                <a:sym typeface="Oswald 1"/>
              </a:rPr>
              <a:t>PAVE</a:t>
            </a:r>
            <a:r>
              <a:rPr lang="en-US" sz="4800" baseline="30000" dirty="0">
                <a:solidFill>
                  <a:srgbClr val="228177"/>
                </a:solidFill>
                <a:latin typeface="Oswald 1"/>
                <a:ea typeface="Oswald 1"/>
                <a:cs typeface="Oswald 1"/>
                <a:sym typeface="Oswald 1"/>
              </a:rPr>
              <a:t>®</a:t>
            </a:r>
            <a:r>
              <a:rPr lang="en-US" sz="4800" dirty="0">
                <a:solidFill>
                  <a:srgbClr val="228177"/>
                </a:solidFill>
                <a:latin typeface="Oswald 1"/>
                <a:ea typeface="Oswald 1"/>
                <a:cs typeface="Oswald 1"/>
                <a:sym typeface="Oswald 1"/>
              </a:rPr>
              <a:t>:</a:t>
            </a:r>
          </a:p>
          <a:p>
            <a:pPr algn="l">
              <a:lnSpc>
                <a:spcPts val="4800"/>
              </a:lnSpc>
            </a:pPr>
            <a:r>
              <a:rPr lang="en-US" sz="4800" dirty="0">
                <a:solidFill>
                  <a:srgbClr val="228177"/>
                </a:solidFill>
                <a:latin typeface="Oswald 1"/>
                <a:ea typeface="Oswald 1"/>
                <a:cs typeface="Oswald 1"/>
                <a:sym typeface="Oswald 1"/>
              </a:rPr>
              <a:t>A Member-Driven International Licensure Pathway</a:t>
            </a:r>
          </a:p>
        </p:txBody>
      </p:sp>
      <p:grpSp>
        <p:nvGrpSpPr>
          <p:cNvPr id="13" name="Group 13"/>
          <p:cNvGrpSpPr/>
          <p:nvPr/>
        </p:nvGrpSpPr>
        <p:grpSpPr>
          <a:xfrm>
            <a:off x="10118271" y="-115117"/>
            <a:ext cx="10428600" cy="11986897"/>
            <a:chOff x="0" y="0"/>
            <a:chExt cx="13904800" cy="15982529"/>
          </a:xfrm>
        </p:grpSpPr>
        <p:sp>
          <p:nvSpPr>
            <p:cNvPr id="14" name="Freeform 14"/>
            <p:cNvSpPr/>
            <p:nvPr/>
          </p:nvSpPr>
          <p:spPr>
            <a:xfrm>
              <a:off x="0" y="0"/>
              <a:ext cx="13904800" cy="15982529"/>
            </a:xfrm>
            <a:custGeom>
              <a:avLst/>
              <a:gdLst/>
              <a:ahLst/>
              <a:cxnLst/>
              <a:rect l="l" t="t" r="r" b="b"/>
              <a:pathLst>
                <a:path w="13904800" h="15982529">
                  <a:moveTo>
                    <a:pt x="0" y="0"/>
                  </a:moveTo>
                  <a:lnTo>
                    <a:pt x="13904800" y="0"/>
                  </a:lnTo>
                  <a:lnTo>
                    <a:pt x="13904800" y="15982529"/>
                  </a:lnTo>
                  <a:lnTo>
                    <a:pt x="0" y="15982529"/>
                  </a:lnTo>
                  <a:lnTo>
                    <a:pt x="0" y="0"/>
                  </a:lnTo>
                  <a:close/>
                </a:path>
              </a:pathLst>
            </a:custGeom>
            <a:blipFill>
              <a:blip>
                <a:alphaModFix amt="77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AutoShape 15"/>
            <p:cNvSpPr/>
            <p:nvPr/>
          </p:nvSpPr>
          <p:spPr>
            <a:xfrm flipH="1">
              <a:off x="8742394" y="2794832"/>
              <a:ext cx="0" cy="2318046"/>
            </a:xfrm>
            <a:prstGeom prst="line">
              <a:avLst/>
            </a:prstGeom>
            <a:ln w="50800" cap="flat">
              <a:solidFill>
                <a:srgbClr val="228177"/>
              </a:solidFill>
              <a:prstDash val="sysDot"/>
              <a:headEnd type="none" w="sm" len="sm"/>
              <a:tailEnd type="oval" w="lg" len="lg"/>
            </a:ln>
          </p:spPr>
          <p:txBody>
            <a:bodyPr/>
            <a:lstStyle/>
            <a:p>
              <a:endParaRPr lang="en-US"/>
            </a:p>
          </p:txBody>
        </p:sp>
        <p:grpSp>
          <p:nvGrpSpPr>
            <p:cNvPr id="16" name="Group 16"/>
            <p:cNvGrpSpPr/>
            <p:nvPr/>
          </p:nvGrpSpPr>
          <p:grpSpPr>
            <a:xfrm>
              <a:off x="7694316" y="1746754"/>
              <a:ext cx="2096156" cy="20961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a:ln cap="sq">
                <a:noFill/>
                <a:prstDash val="solid"/>
                <a:miter/>
              </a:ln>
            </p:spPr>
            <p:txBody>
              <a:bodyPr/>
              <a:lstStyle/>
              <a:p>
                <a:endParaRPr lang="en-US"/>
              </a:p>
            </p:txBody>
          </p:sp>
          <p:sp>
            <p:nvSpPr>
              <p:cNvPr id="18" name="TextBox 18"/>
              <p:cNvSpPr txBox="1"/>
              <p:nvPr/>
            </p:nvSpPr>
            <p:spPr>
              <a:xfrm>
                <a:off x="76200" y="28575"/>
                <a:ext cx="660400" cy="708025"/>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19" name="Freeform 19"/>
            <p:cNvSpPr/>
            <p:nvPr/>
          </p:nvSpPr>
          <p:spPr>
            <a:xfrm>
              <a:off x="7955856" y="2231473"/>
              <a:ext cx="1573077" cy="1126717"/>
            </a:xfrm>
            <a:custGeom>
              <a:avLst/>
              <a:gdLst/>
              <a:ahLst/>
              <a:cxnLst/>
              <a:rect l="l" t="t" r="r" b="b"/>
              <a:pathLst>
                <a:path w="1573077" h="1126717">
                  <a:moveTo>
                    <a:pt x="0" y="0"/>
                  </a:moveTo>
                  <a:lnTo>
                    <a:pt x="1573077" y="0"/>
                  </a:lnTo>
                  <a:lnTo>
                    <a:pt x="1573077" y="1126717"/>
                  </a:lnTo>
                  <a:lnTo>
                    <a:pt x="0" y="112671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AutoShape 20"/>
            <p:cNvSpPr/>
            <p:nvPr/>
          </p:nvSpPr>
          <p:spPr>
            <a:xfrm flipH="1">
              <a:off x="3858944" y="3314770"/>
              <a:ext cx="0" cy="2318046"/>
            </a:xfrm>
            <a:prstGeom prst="line">
              <a:avLst/>
            </a:prstGeom>
            <a:ln w="50800" cap="flat">
              <a:solidFill>
                <a:srgbClr val="228177"/>
              </a:solidFill>
              <a:prstDash val="sysDot"/>
              <a:headEnd type="none" w="sm" len="sm"/>
              <a:tailEnd type="oval" w="lg" len="lg"/>
            </a:ln>
          </p:spPr>
          <p:txBody>
            <a:bodyPr/>
            <a:lstStyle/>
            <a:p>
              <a:endParaRPr lang="en-US"/>
            </a:p>
          </p:txBody>
        </p:sp>
        <p:grpSp>
          <p:nvGrpSpPr>
            <p:cNvPr id="21" name="Group 21"/>
            <p:cNvGrpSpPr/>
            <p:nvPr/>
          </p:nvGrpSpPr>
          <p:grpSpPr>
            <a:xfrm>
              <a:off x="2810866" y="2928747"/>
              <a:ext cx="2096156" cy="20961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a:ln cap="sq">
                <a:noFill/>
                <a:prstDash val="solid"/>
                <a:miter/>
              </a:ln>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24" name="Freeform 24"/>
            <p:cNvSpPr/>
            <p:nvPr/>
          </p:nvSpPr>
          <p:spPr>
            <a:xfrm>
              <a:off x="3076571" y="3429816"/>
              <a:ext cx="1564746" cy="1094018"/>
            </a:xfrm>
            <a:custGeom>
              <a:avLst/>
              <a:gdLst/>
              <a:ahLst/>
              <a:cxnLst/>
              <a:rect l="l" t="t" r="r" b="b"/>
              <a:pathLst>
                <a:path w="1564746" h="1094018">
                  <a:moveTo>
                    <a:pt x="0" y="0"/>
                  </a:moveTo>
                  <a:lnTo>
                    <a:pt x="1564746" y="0"/>
                  </a:lnTo>
                  <a:lnTo>
                    <a:pt x="1564746" y="1094018"/>
                  </a:lnTo>
                  <a:lnTo>
                    <a:pt x="0" y="109401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AutoShape 25"/>
            <p:cNvSpPr/>
            <p:nvPr/>
          </p:nvSpPr>
          <p:spPr>
            <a:xfrm flipH="1">
              <a:off x="1374721" y="6260578"/>
              <a:ext cx="0" cy="2318046"/>
            </a:xfrm>
            <a:prstGeom prst="line">
              <a:avLst/>
            </a:prstGeom>
            <a:ln w="50800" cap="flat">
              <a:solidFill>
                <a:srgbClr val="228177"/>
              </a:solidFill>
              <a:prstDash val="sysDot"/>
              <a:headEnd type="none" w="sm" len="sm"/>
              <a:tailEnd type="oval" w="lg" len="lg"/>
            </a:ln>
          </p:spPr>
          <p:txBody>
            <a:bodyPr/>
            <a:lstStyle/>
            <a:p>
              <a:endParaRPr lang="en-US"/>
            </a:p>
          </p:txBody>
        </p:sp>
        <p:grpSp>
          <p:nvGrpSpPr>
            <p:cNvPr id="26" name="Group 26"/>
            <p:cNvGrpSpPr/>
            <p:nvPr/>
          </p:nvGrpSpPr>
          <p:grpSpPr>
            <a:xfrm>
              <a:off x="326643" y="5212499"/>
              <a:ext cx="2096156" cy="209615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a:ln cap="sq">
                <a:noFill/>
                <a:prstDash val="solid"/>
                <a:miter/>
              </a:ln>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29" name="Freeform 29"/>
            <p:cNvSpPr/>
            <p:nvPr/>
          </p:nvSpPr>
          <p:spPr>
            <a:xfrm>
              <a:off x="544479" y="5430336"/>
              <a:ext cx="1660484" cy="1660484"/>
            </a:xfrm>
            <a:custGeom>
              <a:avLst/>
              <a:gdLst/>
              <a:ahLst/>
              <a:cxnLst/>
              <a:rect l="l" t="t" r="r" b="b"/>
              <a:pathLst>
                <a:path w="1660484" h="1660484">
                  <a:moveTo>
                    <a:pt x="0" y="0"/>
                  </a:moveTo>
                  <a:lnTo>
                    <a:pt x="1660484" y="0"/>
                  </a:lnTo>
                  <a:lnTo>
                    <a:pt x="1660484" y="1660484"/>
                  </a:lnTo>
                  <a:lnTo>
                    <a:pt x="0" y="166048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AutoShape 30"/>
            <p:cNvSpPr/>
            <p:nvPr/>
          </p:nvSpPr>
          <p:spPr>
            <a:xfrm flipH="1">
              <a:off x="8472777" y="9858365"/>
              <a:ext cx="0" cy="2318046"/>
            </a:xfrm>
            <a:prstGeom prst="line">
              <a:avLst/>
            </a:prstGeom>
            <a:ln w="50800" cap="flat">
              <a:solidFill>
                <a:srgbClr val="228177"/>
              </a:solidFill>
              <a:prstDash val="sysDot"/>
              <a:headEnd type="none" w="sm" len="sm"/>
              <a:tailEnd type="oval" w="lg" len="lg"/>
            </a:ln>
          </p:spPr>
          <p:txBody>
            <a:bodyPr/>
            <a:lstStyle/>
            <a:p>
              <a:endParaRPr lang="en-US"/>
            </a:p>
          </p:txBody>
        </p:sp>
        <p:grpSp>
          <p:nvGrpSpPr>
            <p:cNvPr id="31" name="Group 31"/>
            <p:cNvGrpSpPr/>
            <p:nvPr/>
          </p:nvGrpSpPr>
          <p:grpSpPr>
            <a:xfrm>
              <a:off x="7424699" y="8810287"/>
              <a:ext cx="2096156" cy="209615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a:ln cap="sq">
                <a:noFill/>
                <a:prstDash val="solid"/>
                <a:miter/>
              </a:ln>
            </p:spPr>
            <p:txBody>
              <a:bodyPr/>
              <a:lstStyle/>
              <a:p>
                <a:endParaRPr lang="en-US"/>
              </a:p>
            </p:txBody>
          </p:sp>
          <p:sp>
            <p:nvSpPr>
              <p:cNvPr id="33" name="TextBox 33"/>
              <p:cNvSpPr txBox="1"/>
              <p:nvPr/>
            </p:nvSpPr>
            <p:spPr>
              <a:xfrm>
                <a:off x="76200" y="28575"/>
                <a:ext cx="660400" cy="708025"/>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34" name="Freeform 34"/>
            <p:cNvSpPr/>
            <p:nvPr/>
          </p:nvSpPr>
          <p:spPr>
            <a:xfrm>
              <a:off x="7777870" y="9241634"/>
              <a:ext cx="1389815" cy="1233461"/>
            </a:xfrm>
            <a:custGeom>
              <a:avLst/>
              <a:gdLst/>
              <a:ahLst/>
              <a:cxnLst/>
              <a:rect l="l" t="t" r="r" b="b"/>
              <a:pathLst>
                <a:path w="1389815" h="1233461">
                  <a:moveTo>
                    <a:pt x="0" y="0"/>
                  </a:moveTo>
                  <a:lnTo>
                    <a:pt x="1389815" y="0"/>
                  </a:lnTo>
                  <a:lnTo>
                    <a:pt x="1389815" y="1233461"/>
                  </a:lnTo>
                  <a:lnTo>
                    <a:pt x="0" y="123346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AutoShape 35"/>
            <p:cNvSpPr/>
            <p:nvPr/>
          </p:nvSpPr>
          <p:spPr>
            <a:xfrm flipH="1">
              <a:off x="3858944" y="8230910"/>
              <a:ext cx="0" cy="2318046"/>
            </a:xfrm>
            <a:prstGeom prst="line">
              <a:avLst/>
            </a:prstGeom>
            <a:ln w="50800" cap="flat">
              <a:solidFill>
                <a:srgbClr val="228177"/>
              </a:solidFill>
              <a:prstDash val="sysDot"/>
              <a:headEnd type="none" w="sm" len="sm"/>
              <a:tailEnd type="oval" w="lg" len="lg"/>
            </a:ln>
          </p:spPr>
          <p:txBody>
            <a:bodyPr/>
            <a:lstStyle/>
            <a:p>
              <a:endParaRPr lang="en-US"/>
            </a:p>
          </p:txBody>
        </p:sp>
        <p:grpSp>
          <p:nvGrpSpPr>
            <p:cNvPr id="36" name="Group 36"/>
            <p:cNvGrpSpPr/>
            <p:nvPr/>
          </p:nvGrpSpPr>
          <p:grpSpPr>
            <a:xfrm>
              <a:off x="2810866" y="7182832"/>
              <a:ext cx="2096156" cy="2096156"/>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a:ln cap="sq">
                <a:noFill/>
                <a:prstDash val="solid"/>
                <a:miter/>
              </a:ln>
            </p:spPr>
            <p:txBody>
              <a:bodyPr/>
              <a:lstStyle/>
              <a:p>
                <a:endParaRPr lang="en-US"/>
              </a:p>
            </p:txBody>
          </p:sp>
          <p:sp>
            <p:nvSpPr>
              <p:cNvPr id="38" name="TextBox 38"/>
              <p:cNvSpPr txBox="1"/>
              <p:nvPr/>
            </p:nvSpPr>
            <p:spPr>
              <a:xfrm>
                <a:off x="76200" y="28575"/>
                <a:ext cx="660400" cy="708025"/>
              </a:xfrm>
              <a:prstGeom prst="rect">
                <a:avLst/>
              </a:prstGeom>
            </p:spPr>
            <p:txBody>
              <a:bodyPr lIns="50800" tIns="50800" rIns="50800" bIns="50800" rtlCol="0" anchor="ctr"/>
              <a:lstStyle/>
              <a:p>
                <a:pPr marL="0" lvl="0" indent="0" algn="ctr">
                  <a:lnSpc>
                    <a:spcPts val="2520"/>
                  </a:lnSpc>
                  <a:spcBef>
                    <a:spcPct val="0"/>
                  </a:spcBef>
                </a:pPr>
                <a:endParaRPr/>
              </a:p>
            </p:txBody>
          </p:sp>
        </p:grpSp>
        <p:sp>
          <p:nvSpPr>
            <p:cNvPr id="39" name="Freeform 39"/>
            <p:cNvSpPr/>
            <p:nvPr/>
          </p:nvSpPr>
          <p:spPr>
            <a:xfrm>
              <a:off x="3146874" y="7518841"/>
              <a:ext cx="1424138" cy="1424138"/>
            </a:xfrm>
            <a:custGeom>
              <a:avLst/>
              <a:gdLst/>
              <a:ahLst/>
              <a:cxnLst/>
              <a:rect l="l" t="t" r="r" b="b"/>
              <a:pathLst>
                <a:path w="1424138" h="1424138">
                  <a:moveTo>
                    <a:pt x="0" y="0"/>
                  </a:moveTo>
                  <a:lnTo>
                    <a:pt x="1424139" y="0"/>
                  </a:lnTo>
                  <a:lnTo>
                    <a:pt x="1424139" y="1424139"/>
                  </a:lnTo>
                  <a:lnTo>
                    <a:pt x="0" y="142413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40" name="Freeform 40"/>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10"/>
            <a:stretch>
              <a:fillRect/>
            </a:stretch>
          </a:blipFill>
        </p:spPr>
        <p:txBody>
          <a:bodyPr/>
          <a:lstStyle/>
          <a:p>
            <a:endParaRPr lang="en-US"/>
          </a:p>
        </p:txBody>
      </p:sp>
      <p:sp>
        <p:nvSpPr>
          <p:cNvPr id="41" name="Freeform 41"/>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11"/>
            <a:stretch>
              <a:fillRect/>
            </a:stretch>
          </a:blipFill>
        </p:spPr>
        <p:txBody>
          <a:bodyPr/>
          <a:lstStyle/>
          <a:p>
            <a:endParaRPr lang="en-US"/>
          </a:p>
        </p:txBody>
      </p:sp>
      <p:grpSp>
        <p:nvGrpSpPr>
          <p:cNvPr id="42" name="Group 42"/>
          <p:cNvGrpSpPr/>
          <p:nvPr/>
        </p:nvGrpSpPr>
        <p:grpSpPr>
          <a:xfrm>
            <a:off x="609006" y="3841965"/>
            <a:ext cx="8715375" cy="1190625"/>
            <a:chOff x="0" y="0"/>
            <a:chExt cx="2295407" cy="313580"/>
          </a:xfrm>
        </p:grpSpPr>
        <p:sp>
          <p:nvSpPr>
            <p:cNvPr id="43" name="Freeform 43"/>
            <p:cNvSpPr/>
            <p:nvPr/>
          </p:nvSpPr>
          <p:spPr>
            <a:xfrm>
              <a:off x="0" y="0"/>
              <a:ext cx="2295407" cy="313580"/>
            </a:xfrm>
            <a:custGeom>
              <a:avLst/>
              <a:gdLst/>
              <a:ahLst/>
              <a:cxnLst/>
              <a:rect l="l" t="t" r="r" b="b"/>
              <a:pathLst>
                <a:path w="2295407" h="313580">
                  <a:moveTo>
                    <a:pt x="2092207" y="0"/>
                  </a:moveTo>
                  <a:cubicBezTo>
                    <a:pt x="2204432" y="0"/>
                    <a:pt x="2295407" y="70197"/>
                    <a:pt x="2295407" y="156790"/>
                  </a:cubicBezTo>
                  <a:cubicBezTo>
                    <a:pt x="2295407" y="243383"/>
                    <a:pt x="2204432" y="313580"/>
                    <a:pt x="2092207" y="313580"/>
                  </a:cubicBezTo>
                  <a:lnTo>
                    <a:pt x="203200" y="313580"/>
                  </a:lnTo>
                  <a:cubicBezTo>
                    <a:pt x="90976" y="313580"/>
                    <a:pt x="0" y="243383"/>
                    <a:pt x="0" y="156790"/>
                  </a:cubicBezTo>
                  <a:cubicBezTo>
                    <a:pt x="0" y="70197"/>
                    <a:pt x="90976" y="0"/>
                    <a:pt x="203200" y="0"/>
                  </a:cubicBezTo>
                  <a:close/>
                </a:path>
              </a:pathLst>
            </a:custGeom>
            <a:solidFill>
              <a:srgbClr val="228177"/>
            </a:solidFill>
          </p:spPr>
          <p:txBody>
            <a:bodyPr/>
            <a:lstStyle/>
            <a:p>
              <a:endParaRPr lang="en-US"/>
            </a:p>
          </p:txBody>
        </p:sp>
        <p:sp>
          <p:nvSpPr>
            <p:cNvPr id="44" name="TextBox 44"/>
            <p:cNvSpPr txBox="1"/>
            <p:nvPr/>
          </p:nvSpPr>
          <p:spPr>
            <a:xfrm>
              <a:off x="0" y="-19050"/>
              <a:ext cx="2295407" cy="332630"/>
            </a:xfrm>
            <a:prstGeom prst="rect">
              <a:avLst/>
            </a:prstGeom>
          </p:spPr>
          <p:txBody>
            <a:bodyPr lIns="50800" tIns="50800" rIns="50800" bIns="50800" rtlCol="0" anchor="ctr"/>
            <a:lstStyle/>
            <a:p>
              <a:pPr algn="ctr">
                <a:lnSpc>
                  <a:spcPts val="2240"/>
                </a:lnSpc>
              </a:pPr>
              <a:endParaRPr/>
            </a:p>
          </p:txBody>
        </p:sp>
      </p:grpSp>
      <p:sp>
        <p:nvSpPr>
          <p:cNvPr id="45" name="TextBox 45"/>
          <p:cNvSpPr txBox="1"/>
          <p:nvPr/>
        </p:nvSpPr>
        <p:spPr>
          <a:xfrm>
            <a:off x="1318108" y="3923245"/>
            <a:ext cx="7401019" cy="1044575"/>
          </a:xfrm>
          <a:prstGeom prst="rect">
            <a:avLst/>
          </a:prstGeom>
        </p:spPr>
        <p:txBody>
          <a:bodyPr lIns="0" tIns="0" rIns="0" bIns="0" rtlCol="0" anchor="t">
            <a:spAutoFit/>
          </a:bodyPr>
          <a:lstStyle/>
          <a:p>
            <a:pPr algn="l">
              <a:lnSpc>
                <a:spcPts val="2799"/>
              </a:lnSpc>
            </a:pPr>
            <a:r>
              <a:rPr lang="en-US" sz="1999">
                <a:solidFill>
                  <a:srgbClr val="E6E6E6"/>
                </a:solidFill>
                <a:latin typeface="Source Sans Pro 1"/>
                <a:ea typeface="Source Sans Pro 1"/>
                <a:cs typeface="Source Sans Pro 1"/>
                <a:sym typeface="Source Sans Pro 1"/>
              </a:rPr>
              <a:t>Structured, standardized assessment process (credential verification, knowledge assessment, evaluated clinical experience) aligned with North American licensure expectations</a:t>
            </a:r>
          </a:p>
        </p:txBody>
      </p:sp>
      <p:grpSp>
        <p:nvGrpSpPr>
          <p:cNvPr id="46" name="Group 46"/>
          <p:cNvGrpSpPr/>
          <p:nvPr/>
        </p:nvGrpSpPr>
        <p:grpSpPr>
          <a:xfrm>
            <a:off x="609006" y="6286363"/>
            <a:ext cx="8725494" cy="1190625"/>
            <a:chOff x="0" y="0"/>
            <a:chExt cx="2298072" cy="313580"/>
          </a:xfrm>
        </p:grpSpPr>
        <p:sp>
          <p:nvSpPr>
            <p:cNvPr id="47" name="Freeform 47"/>
            <p:cNvSpPr/>
            <p:nvPr/>
          </p:nvSpPr>
          <p:spPr>
            <a:xfrm>
              <a:off x="0" y="0"/>
              <a:ext cx="2298073" cy="313580"/>
            </a:xfrm>
            <a:custGeom>
              <a:avLst/>
              <a:gdLst/>
              <a:ahLst/>
              <a:cxnLst/>
              <a:rect l="l" t="t" r="r" b="b"/>
              <a:pathLst>
                <a:path w="2298073" h="313580">
                  <a:moveTo>
                    <a:pt x="2094873" y="0"/>
                  </a:moveTo>
                  <a:cubicBezTo>
                    <a:pt x="2207097" y="0"/>
                    <a:pt x="2298073" y="70197"/>
                    <a:pt x="2298073" y="156790"/>
                  </a:cubicBezTo>
                  <a:cubicBezTo>
                    <a:pt x="2298073" y="243383"/>
                    <a:pt x="2207097" y="313580"/>
                    <a:pt x="2094873" y="313580"/>
                  </a:cubicBezTo>
                  <a:lnTo>
                    <a:pt x="203200" y="313580"/>
                  </a:lnTo>
                  <a:cubicBezTo>
                    <a:pt x="90976" y="313580"/>
                    <a:pt x="0" y="243383"/>
                    <a:pt x="0" y="156790"/>
                  </a:cubicBezTo>
                  <a:cubicBezTo>
                    <a:pt x="0" y="70197"/>
                    <a:pt x="90976" y="0"/>
                    <a:pt x="203200" y="0"/>
                  </a:cubicBezTo>
                  <a:close/>
                </a:path>
              </a:pathLst>
            </a:custGeom>
            <a:solidFill>
              <a:srgbClr val="228177"/>
            </a:solidFill>
          </p:spPr>
          <p:txBody>
            <a:bodyPr/>
            <a:lstStyle/>
            <a:p>
              <a:endParaRPr lang="en-US"/>
            </a:p>
          </p:txBody>
        </p:sp>
        <p:sp>
          <p:nvSpPr>
            <p:cNvPr id="48" name="TextBox 48"/>
            <p:cNvSpPr txBox="1"/>
            <p:nvPr/>
          </p:nvSpPr>
          <p:spPr>
            <a:xfrm>
              <a:off x="0" y="-19050"/>
              <a:ext cx="2298072" cy="332630"/>
            </a:xfrm>
            <a:prstGeom prst="rect">
              <a:avLst/>
            </a:prstGeom>
          </p:spPr>
          <p:txBody>
            <a:bodyPr lIns="50800" tIns="50800" rIns="50800" bIns="50800" rtlCol="0" anchor="ctr"/>
            <a:lstStyle/>
            <a:p>
              <a:pPr algn="ctr">
                <a:lnSpc>
                  <a:spcPts val="2240"/>
                </a:lnSpc>
              </a:pPr>
              <a:endParaRPr/>
            </a:p>
          </p:txBody>
        </p:sp>
      </p:grpSp>
      <p:sp>
        <p:nvSpPr>
          <p:cNvPr id="49" name="TextBox 49"/>
          <p:cNvSpPr txBox="1"/>
          <p:nvPr/>
        </p:nvSpPr>
        <p:spPr>
          <a:xfrm>
            <a:off x="1318108" y="6521883"/>
            <a:ext cx="7401019" cy="701675"/>
          </a:xfrm>
          <a:prstGeom prst="rect">
            <a:avLst/>
          </a:prstGeom>
        </p:spPr>
        <p:txBody>
          <a:bodyPr lIns="0" tIns="0" rIns="0" bIns="0" rtlCol="0" anchor="t">
            <a:spAutoFit/>
          </a:bodyPr>
          <a:lstStyle/>
          <a:p>
            <a:pPr algn="l">
              <a:lnSpc>
                <a:spcPts val="2800"/>
              </a:lnSpc>
            </a:pPr>
            <a:r>
              <a:rPr lang="en-US" sz="2000">
                <a:solidFill>
                  <a:srgbClr val="E6E6E6"/>
                </a:solidFill>
                <a:latin typeface="Source Sans Pro 1"/>
                <a:ea typeface="Source Sans Pro 1"/>
                <a:cs typeface="Source Sans Pro 1"/>
                <a:sym typeface="Source Sans Pro 1"/>
              </a:rPr>
              <a:t>Preserves full jurisdictional authority—boards choose whether to accept PAVE and retain all licensure decision‑making</a:t>
            </a:r>
          </a:p>
        </p:txBody>
      </p:sp>
      <p:grpSp>
        <p:nvGrpSpPr>
          <p:cNvPr id="50" name="Group 50"/>
          <p:cNvGrpSpPr/>
          <p:nvPr/>
        </p:nvGrpSpPr>
        <p:grpSpPr>
          <a:xfrm>
            <a:off x="609006" y="5064164"/>
            <a:ext cx="8725494" cy="1190625"/>
            <a:chOff x="0" y="0"/>
            <a:chExt cx="2298072" cy="313580"/>
          </a:xfrm>
        </p:grpSpPr>
        <p:sp>
          <p:nvSpPr>
            <p:cNvPr id="51" name="Freeform 51"/>
            <p:cNvSpPr/>
            <p:nvPr/>
          </p:nvSpPr>
          <p:spPr>
            <a:xfrm>
              <a:off x="0" y="0"/>
              <a:ext cx="2298073" cy="313580"/>
            </a:xfrm>
            <a:custGeom>
              <a:avLst/>
              <a:gdLst/>
              <a:ahLst/>
              <a:cxnLst/>
              <a:rect l="l" t="t" r="r" b="b"/>
              <a:pathLst>
                <a:path w="2298073" h="313580">
                  <a:moveTo>
                    <a:pt x="2094873" y="0"/>
                  </a:moveTo>
                  <a:cubicBezTo>
                    <a:pt x="2207097" y="0"/>
                    <a:pt x="2298073" y="70197"/>
                    <a:pt x="2298073" y="156790"/>
                  </a:cubicBezTo>
                  <a:cubicBezTo>
                    <a:pt x="2298073" y="243383"/>
                    <a:pt x="2207097" y="313580"/>
                    <a:pt x="2094873" y="313580"/>
                  </a:cubicBezTo>
                  <a:lnTo>
                    <a:pt x="203200" y="313580"/>
                  </a:lnTo>
                  <a:cubicBezTo>
                    <a:pt x="90976" y="313580"/>
                    <a:pt x="0" y="243383"/>
                    <a:pt x="0" y="156790"/>
                  </a:cubicBezTo>
                  <a:cubicBezTo>
                    <a:pt x="0" y="70197"/>
                    <a:pt x="90976" y="0"/>
                    <a:pt x="203200" y="0"/>
                  </a:cubicBezTo>
                  <a:close/>
                </a:path>
              </a:pathLst>
            </a:custGeom>
            <a:solidFill>
              <a:srgbClr val="228177"/>
            </a:solidFill>
          </p:spPr>
          <p:txBody>
            <a:bodyPr/>
            <a:lstStyle/>
            <a:p>
              <a:endParaRPr lang="en-US"/>
            </a:p>
          </p:txBody>
        </p:sp>
        <p:sp>
          <p:nvSpPr>
            <p:cNvPr id="52" name="TextBox 52"/>
            <p:cNvSpPr txBox="1"/>
            <p:nvPr/>
          </p:nvSpPr>
          <p:spPr>
            <a:xfrm>
              <a:off x="0" y="-19050"/>
              <a:ext cx="2298072" cy="332630"/>
            </a:xfrm>
            <a:prstGeom prst="rect">
              <a:avLst/>
            </a:prstGeom>
          </p:spPr>
          <p:txBody>
            <a:bodyPr lIns="50800" tIns="50800" rIns="50800" bIns="50800" rtlCol="0" anchor="ctr"/>
            <a:lstStyle/>
            <a:p>
              <a:pPr algn="ctr">
                <a:lnSpc>
                  <a:spcPts val="2240"/>
                </a:lnSpc>
              </a:pPr>
              <a:endParaRPr/>
            </a:p>
          </p:txBody>
        </p:sp>
      </p:grpSp>
      <p:sp>
        <p:nvSpPr>
          <p:cNvPr id="53" name="TextBox 53"/>
          <p:cNvSpPr txBox="1"/>
          <p:nvPr/>
        </p:nvSpPr>
        <p:spPr>
          <a:xfrm>
            <a:off x="1318108" y="5299684"/>
            <a:ext cx="7401019" cy="701675"/>
          </a:xfrm>
          <a:prstGeom prst="rect">
            <a:avLst/>
          </a:prstGeom>
        </p:spPr>
        <p:txBody>
          <a:bodyPr lIns="0" tIns="0" rIns="0" bIns="0" rtlCol="0" anchor="t">
            <a:spAutoFit/>
          </a:bodyPr>
          <a:lstStyle/>
          <a:p>
            <a:pPr algn="l">
              <a:lnSpc>
                <a:spcPts val="2800"/>
              </a:lnSpc>
            </a:pPr>
            <a:r>
              <a:rPr lang="en-US" sz="2000">
                <a:solidFill>
                  <a:srgbClr val="E6E6E6"/>
                </a:solidFill>
                <a:latin typeface="Source Sans Pro 1"/>
                <a:ea typeface="Source Sans Pro 1"/>
                <a:cs typeface="Source Sans Pro 1"/>
                <a:sym typeface="Source Sans Pro 1"/>
              </a:rPr>
              <a:t>Reduces board administrative burden and regulatory risk by eliminating independent review of complex international credentials</a:t>
            </a:r>
          </a:p>
        </p:txBody>
      </p:sp>
      <p:grpSp>
        <p:nvGrpSpPr>
          <p:cNvPr id="54" name="Group 54"/>
          <p:cNvGrpSpPr/>
          <p:nvPr/>
        </p:nvGrpSpPr>
        <p:grpSpPr>
          <a:xfrm>
            <a:off x="609006" y="7508561"/>
            <a:ext cx="8725494" cy="1190625"/>
            <a:chOff x="0" y="0"/>
            <a:chExt cx="2298072" cy="313580"/>
          </a:xfrm>
        </p:grpSpPr>
        <p:sp>
          <p:nvSpPr>
            <p:cNvPr id="55" name="Freeform 55"/>
            <p:cNvSpPr/>
            <p:nvPr/>
          </p:nvSpPr>
          <p:spPr>
            <a:xfrm>
              <a:off x="0" y="0"/>
              <a:ext cx="2298073" cy="313580"/>
            </a:xfrm>
            <a:custGeom>
              <a:avLst/>
              <a:gdLst/>
              <a:ahLst/>
              <a:cxnLst/>
              <a:rect l="l" t="t" r="r" b="b"/>
              <a:pathLst>
                <a:path w="2298073" h="313580">
                  <a:moveTo>
                    <a:pt x="2094873" y="0"/>
                  </a:moveTo>
                  <a:cubicBezTo>
                    <a:pt x="2207097" y="0"/>
                    <a:pt x="2298073" y="70197"/>
                    <a:pt x="2298073" y="156790"/>
                  </a:cubicBezTo>
                  <a:cubicBezTo>
                    <a:pt x="2298073" y="243383"/>
                    <a:pt x="2207097" y="313580"/>
                    <a:pt x="2094873" y="313580"/>
                  </a:cubicBezTo>
                  <a:lnTo>
                    <a:pt x="203200" y="313580"/>
                  </a:lnTo>
                  <a:cubicBezTo>
                    <a:pt x="90976" y="313580"/>
                    <a:pt x="0" y="243383"/>
                    <a:pt x="0" y="156790"/>
                  </a:cubicBezTo>
                  <a:cubicBezTo>
                    <a:pt x="0" y="70197"/>
                    <a:pt x="90976" y="0"/>
                    <a:pt x="203200" y="0"/>
                  </a:cubicBezTo>
                  <a:close/>
                </a:path>
              </a:pathLst>
            </a:custGeom>
            <a:solidFill>
              <a:srgbClr val="228177"/>
            </a:solidFill>
          </p:spPr>
          <p:txBody>
            <a:bodyPr/>
            <a:lstStyle/>
            <a:p>
              <a:endParaRPr lang="en-US"/>
            </a:p>
          </p:txBody>
        </p:sp>
        <p:sp>
          <p:nvSpPr>
            <p:cNvPr id="56" name="TextBox 56"/>
            <p:cNvSpPr txBox="1"/>
            <p:nvPr/>
          </p:nvSpPr>
          <p:spPr>
            <a:xfrm>
              <a:off x="0" y="-19050"/>
              <a:ext cx="2298072" cy="332630"/>
            </a:xfrm>
            <a:prstGeom prst="rect">
              <a:avLst/>
            </a:prstGeom>
          </p:spPr>
          <p:txBody>
            <a:bodyPr lIns="50800" tIns="50800" rIns="50800" bIns="50800" rtlCol="0" anchor="ctr"/>
            <a:lstStyle/>
            <a:p>
              <a:pPr algn="ctr">
                <a:lnSpc>
                  <a:spcPts val="2240"/>
                </a:lnSpc>
              </a:pPr>
              <a:endParaRPr/>
            </a:p>
          </p:txBody>
        </p:sp>
      </p:grpSp>
      <p:sp>
        <p:nvSpPr>
          <p:cNvPr id="57" name="TextBox 57"/>
          <p:cNvSpPr txBox="1"/>
          <p:nvPr/>
        </p:nvSpPr>
        <p:spPr>
          <a:xfrm>
            <a:off x="1318108" y="7636402"/>
            <a:ext cx="7401019" cy="701675"/>
          </a:xfrm>
          <a:prstGeom prst="rect">
            <a:avLst/>
          </a:prstGeom>
        </p:spPr>
        <p:txBody>
          <a:bodyPr lIns="0" tIns="0" rIns="0" bIns="0" rtlCol="0" anchor="t">
            <a:spAutoFit/>
          </a:bodyPr>
          <a:lstStyle/>
          <a:p>
            <a:pPr algn="l">
              <a:lnSpc>
                <a:spcPts val="2800"/>
              </a:lnSpc>
            </a:pPr>
            <a:r>
              <a:rPr lang="en-US" sz="2000">
                <a:solidFill>
                  <a:srgbClr val="E6E6E6"/>
                </a:solidFill>
                <a:latin typeface="Source Sans Pro 1"/>
                <a:ea typeface="Source Sans Pro 1"/>
                <a:cs typeface="Source Sans Pro 1"/>
                <a:sym typeface="Source Sans Pro 1"/>
              </a:rPr>
              <a:t>Supports public protection and workforce needs through a controlled, defensible pathway for internationally educated veterinarians</a:t>
            </a:r>
          </a:p>
        </p:txBody>
      </p:sp>
      <p:grpSp>
        <p:nvGrpSpPr>
          <p:cNvPr id="58" name="Group 58"/>
          <p:cNvGrpSpPr/>
          <p:nvPr/>
        </p:nvGrpSpPr>
        <p:grpSpPr>
          <a:xfrm>
            <a:off x="609006" y="8730760"/>
            <a:ext cx="10895832" cy="1182137"/>
            <a:chOff x="0" y="0"/>
            <a:chExt cx="2842817" cy="308430"/>
          </a:xfrm>
        </p:grpSpPr>
        <p:sp>
          <p:nvSpPr>
            <p:cNvPr id="59" name="Freeform 59"/>
            <p:cNvSpPr/>
            <p:nvPr/>
          </p:nvSpPr>
          <p:spPr>
            <a:xfrm>
              <a:off x="0" y="0"/>
              <a:ext cx="2842817" cy="308430"/>
            </a:xfrm>
            <a:custGeom>
              <a:avLst/>
              <a:gdLst/>
              <a:ahLst/>
              <a:cxnLst/>
              <a:rect l="l" t="t" r="r" b="b"/>
              <a:pathLst>
                <a:path w="2842817" h="308430">
                  <a:moveTo>
                    <a:pt x="2639617" y="0"/>
                  </a:moveTo>
                  <a:cubicBezTo>
                    <a:pt x="2751841" y="0"/>
                    <a:pt x="2842817" y="69044"/>
                    <a:pt x="2842817" y="154215"/>
                  </a:cubicBezTo>
                  <a:cubicBezTo>
                    <a:pt x="2842817" y="239385"/>
                    <a:pt x="2751841" y="308430"/>
                    <a:pt x="2639617" y="308430"/>
                  </a:cubicBezTo>
                  <a:lnTo>
                    <a:pt x="203200" y="308430"/>
                  </a:lnTo>
                  <a:cubicBezTo>
                    <a:pt x="90976" y="308430"/>
                    <a:pt x="0" y="239385"/>
                    <a:pt x="0" y="154215"/>
                  </a:cubicBezTo>
                  <a:cubicBezTo>
                    <a:pt x="0" y="69044"/>
                    <a:pt x="90976" y="0"/>
                    <a:pt x="203200" y="0"/>
                  </a:cubicBezTo>
                  <a:close/>
                </a:path>
              </a:pathLst>
            </a:custGeom>
            <a:solidFill>
              <a:srgbClr val="E6E6E6"/>
            </a:solidFill>
          </p:spPr>
          <p:txBody>
            <a:bodyPr/>
            <a:lstStyle/>
            <a:p>
              <a:endParaRPr lang="en-US"/>
            </a:p>
          </p:txBody>
        </p:sp>
        <p:sp>
          <p:nvSpPr>
            <p:cNvPr id="60" name="TextBox 60"/>
            <p:cNvSpPr txBox="1"/>
            <p:nvPr/>
          </p:nvSpPr>
          <p:spPr>
            <a:xfrm>
              <a:off x="0" y="-19050"/>
              <a:ext cx="2842817" cy="327480"/>
            </a:xfrm>
            <a:prstGeom prst="rect">
              <a:avLst/>
            </a:prstGeom>
          </p:spPr>
          <p:txBody>
            <a:bodyPr lIns="51280" tIns="51280" rIns="51280" bIns="51280" rtlCol="0" anchor="ctr"/>
            <a:lstStyle/>
            <a:p>
              <a:pPr algn="ctr">
                <a:lnSpc>
                  <a:spcPts val="2240"/>
                </a:lnSpc>
              </a:pPr>
              <a:endParaRPr/>
            </a:p>
          </p:txBody>
        </p:sp>
      </p:grpSp>
      <p:sp>
        <p:nvSpPr>
          <p:cNvPr id="61" name="TextBox 61"/>
          <p:cNvSpPr txBox="1"/>
          <p:nvPr/>
        </p:nvSpPr>
        <p:spPr>
          <a:xfrm>
            <a:off x="1318108" y="8803961"/>
            <a:ext cx="9583883" cy="1059942"/>
          </a:xfrm>
          <a:prstGeom prst="rect">
            <a:avLst/>
          </a:prstGeom>
        </p:spPr>
        <p:txBody>
          <a:bodyPr lIns="0" tIns="0" rIns="0" bIns="0" rtlCol="0" anchor="t">
            <a:spAutoFit/>
          </a:bodyPr>
          <a:lstStyle/>
          <a:p>
            <a:pPr algn="l">
              <a:lnSpc>
                <a:spcPts val="2783"/>
              </a:lnSpc>
            </a:pPr>
            <a:r>
              <a:rPr lang="en-US" sz="2400" b="1">
                <a:solidFill>
                  <a:srgbClr val="228177"/>
                </a:solidFill>
                <a:latin typeface="Source Sans Pro 1 Bold"/>
                <a:ea typeface="Source Sans Pro 1 Bold"/>
                <a:cs typeface="Source Sans Pro 1 Bold"/>
                <a:sym typeface="Source Sans Pro 1 Bold"/>
              </a:rPr>
              <a:t>Member Value: </a:t>
            </a:r>
            <a:r>
              <a:rPr lang="en-US" sz="2400">
                <a:solidFill>
                  <a:srgbClr val="228177"/>
                </a:solidFill>
                <a:latin typeface="Source Sans Pro 1"/>
                <a:ea typeface="Source Sans Pro 1"/>
                <a:cs typeface="Source Sans Pro 1"/>
                <a:sym typeface="Source Sans Pro 1"/>
              </a:rPr>
              <a:t>PAVE enables boards to responsibly expand licensure pathways while maintaining consistent standards, operational efficiency, and regulatory control.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2"/>
            <a:stretch>
              <a:fillRect/>
            </a:stretch>
          </a:blipFill>
        </p:spPr>
        <p:txBody>
          <a:bodyPr/>
          <a:lstStyle/>
          <a:p>
            <a:endParaRPr lang="en-US"/>
          </a:p>
        </p:txBody>
      </p:sp>
      <p:sp>
        <p:nvSpPr>
          <p:cNvPr id="3" name="Freeform 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812083" y="595894"/>
            <a:ext cx="14904786" cy="1490416"/>
            <a:chOff x="0" y="0"/>
            <a:chExt cx="3925540" cy="392537"/>
          </a:xfrm>
        </p:grpSpPr>
        <p:sp>
          <p:nvSpPr>
            <p:cNvPr id="5" name="Freeform 5"/>
            <p:cNvSpPr/>
            <p:nvPr/>
          </p:nvSpPr>
          <p:spPr>
            <a:xfrm>
              <a:off x="0" y="0"/>
              <a:ext cx="3925540" cy="392537"/>
            </a:xfrm>
            <a:custGeom>
              <a:avLst/>
              <a:gdLst/>
              <a:ahLst/>
              <a:cxnLst/>
              <a:rect l="l" t="t" r="r" b="b"/>
              <a:pathLst>
                <a:path w="3925540" h="392537">
                  <a:moveTo>
                    <a:pt x="15583" y="0"/>
                  </a:moveTo>
                  <a:lnTo>
                    <a:pt x="3909957" y="0"/>
                  </a:lnTo>
                  <a:cubicBezTo>
                    <a:pt x="3914090" y="0"/>
                    <a:pt x="3918054" y="1642"/>
                    <a:pt x="3920976" y="4564"/>
                  </a:cubicBezTo>
                  <a:cubicBezTo>
                    <a:pt x="3923898" y="7486"/>
                    <a:pt x="3925540" y="11450"/>
                    <a:pt x="3925540" y="15583"/>
                  </a:cubicBezTo>
                  <a:lnTo>
                    <a:pt x="3925540" y="376955"/>
                  </a:lnTo>
                  <a:cubicBezTo>
                    <a:pt x="3925540" y="381087"/>
                    <a:pt x="3923898" y="385051"/>
                    <a:pt x="3920976" y="387973"/>
                  </a:cubicBezTo>
                  <a:cubicBezTo>
                    <a:pt x="3918054" y="390896"/>
                    <a:pt x="3914090" y="392537"/>
                    <a:pt x="3909957" y="392537"/>
                  </a:cubicBezTo>
                  <a:lnTo>
                    <a:pt x="15583" y="392537"/>
                  </a:lnTo>
                  <a:cubicBezTo>
                    <a:pt x="11450" y="392537"/>
                    <a:pt x="7486" y="390896"/>
                    <a:pt x="4564" y="387973"/>
                  </a:cubicBezTo>
                  <a:cubicBezTo>
                    <a:pt x="1642" y="385051"/>
                    <a:pt x="0" y="381087"/>
                    <a:pt x="0" y="376955"/>
                  </a:cubicBezTo>
                  <a:lnTo>
                    <a:pt x="0" y="15583"/>
                  </a:lnTo>
                  <a:cubicBezTo>
                    <a:pt x="0" y="11450"/>
                    <a:pt x="1642" y="7486"/>
                    <a:pt x="4564" y="4564"/>
                  </a:cubicBezTo>
                  <a:cubicBezTo>
                    <a:pt x="7486" y="1642"/>
                    <a:pt x="11450" y="0"/>
                    <a:pt x="15583" y="0"/>
                  </a:cubicBezTo>
                  <a:close/>
                </a:path>
              </a:pathLst>
            </a:custGeom>
            <a:solidFill>
              <a:srgbClr val="F1F1F1"/>
            </a:solidFill>
          </p:spPr>
          <p:txBody>
            <a:bodyPr/>
            <a:lstStyle/>
            <a:p>
              <a:endParaRPr lang="en-US"/>
            </a:p>
          </p:txBody>
        </p:sp>
        <p:sp>
          <p:nvSpPr>
            <p:cNvPr id="6" name="TextBox 6"/>
            <p:cNvSpPr txBox="1"/>
            <p:nvPr/>
          </p:nvSpPr>
          <p:spPr>
            <a:xfrm>
              <a:off x="0" y="-66675"/>
              <a:ext cx="3925540" cy="459212"/>
            </a:xfrm>
            <a:prstGeom prst="rect">
              <a:avLst/>
            </a:prstGeom>
          </p:spPr>
          <p:txBody>
            <a:bodyPr lIns="50800" tIns="50800" rIns="50800" bIns="50800" rtlCol="0" anchor="ctr"/>
            <a:lstStyle/>
            <a:p>
              <a:pPr algn="ctr">
                <a:lnSpc>
                  <a:spcPts val="2700"/>
                </a:lnSpc>
              </a:pPr>
              <a:endParaRPr/>
            </a:p>
          </p:txBody>
        </p:sp>
      </p:grpSp>
      <p:sp>
        <p:nvSpPr>
          <p:cNvPr id="7" name="TextBox 7"/>
          <p:cNvSpPr txBox="1"/>
          <p:nvPr/>
        </p:nvSpPr>
        <p:spPr>
          <a:xfrm>
            <a:off x="1028700" y="756266"/>
            <a:ext cx="13064002" cy="1255395"/>
          </a:xfrm>
          <a:prstGeom prst="rect">
            <a:avLst/>
          </a:prstGeom>
        </p:spPr>
        <p:txBody>
          <a:bodyPr lIns="0" tIns="0" rIns="0" bIns="0" rtlCol="0" anchor="t">
            <a:spAutoFit/>
          </a:bodyPr>
          <a:lstStyle/>
          <a:p>
            <a:pPr algn="l">
              <a:lnSpc>
                <a:spcPts val="4800"/>
              </a:lnSpc>
            </a:pPr>
            <a:r>
              <a:rPr lang="en-US" sz="4800">
                <a:solidFill>
                  <a:srgbClr val="B82D75"/>
                </a:solidFill>
                <a:latin typeface="Oswald 1"/>
                <a:ea typeface="Oswald 1"/>
                <a:cs typeface="Oswald 1"/>
                <a:sym typeface="Oswald 1"/>
              </a:rPr>
              <a:t>SPA JURISPRUDENCE EXAM: </a:t>
            </a:r>
          </a:p>
          <a:p>
            <a:pPr algn="l">
              <a:lnSpc>
                <a:spcPts val="4800"/>
              </a:lnSpc>
            </a:pPr>
            <a:r>
              <a:rPr lang="en-US" sz="4800">
                <a:solidFill>
                  <a:srgbClr val="B82D75"/>
                </a:solidFill>
                <a:latin typeface="Oswald 1"/>
                <a:ea typeface="Oswald 1"/>
                <a:cs typeface="Oswald 1"/>
                <a:sym typeface="Oswald 1"/>
              </a:rPr>
              <a:t>Efficient, Secure Exam Delivery for Member Boards</a:t>
            </a:r>
          </a:p>
        </p:txBody>
      </p:sp>
      <p:grpSp>
        <p:nvGrpSpPr>
          <p:cNvPr id="8" name="Group 8"/>
          <p:cNvGrpSpPr/>
          <p:nvPr/>
        </p:nvGrpSpPr>
        <p:grpSpPr>
          <a:xfrm>
            <a:off x="2622659" y="2799091"/>
            <a:ext cx="13042682" cy="4688818"/>
            <a:chOff x="0" y="0"/>
            <a:chExt cx="17390243" cy="6251757"/>
          </a:xfrm>
        </p:grpSpPr>
        <p:sp>
          <p:nvSpPr>
            <p:cNvPr id="9" name="AutoShape 9"/>
            <p:cNvSpPr/>
            <p:nvPr/>
          </p:nvSpPr>
          <p:spPr>
            <a:xfrm>
              <a:off x="8695122" y="0"/>
              <a:ext cx="8695122" cy="3125878"/>
            </a:xfrm>
            <a:prstGeom prst="rect">
              <a:avLst/>
            </a:prstGeom>
            <a:solidFill>
              <a:srgbClr val="228177"/>
            </a:solidFill>
          </p:spPr>
          <p:txBody>
            <a:bodyPr/>
            <a:lstStyle/>
            <a:p>
              <a:endParaRPr lang="en-US"/>
            </a:p>
          </p:txBody>
        </p:sp>
        <p:sp>
          <p:nvSpPr>
            <p:cNvPr id="10" name="AutoShape 10"/>
            <p:cNvSpPr/>
            <p:nvPr/>
          </p:nvSpPr>
          <p:spPr>
            <a:xfrm>
              <a:off x="11591004" y="3125878"/>
              <a:ext cx="5799239" cy="3125878"/>
            </a:xfrm>
            <a:prstGeom prst="rect">
              <a:avLst/>
            </a:prstGeom>
            <a:solidFill>
              <a:srgbClr val="719A3E"/>
            </a:solidFill>
          </p:spPr>
          <p:txBody>
            <a:bodyPr/>
            <a:lstStyle/>
            <a:p>
              <a:endParaRPr lang="en-US"/>
            </a:p>
          </p:txBody>
        </p:sp>
        <p:sp>
          <p:nvSpPr>
            <p:cNvPr id="11" name="AutoShape 11"/>
            <p:cNvSpPr/>
            <p:nvPr/>
          </p:nvSpPr>
          <p:spPr>
            <a:xfrm>
              <a:off x="0" y="0"/>
              <a:ext cx="8695122" cy="3125878"/>
            </a:xfrm>
            <a:prstGeom prst="rect">
              <a:avLst/>
            </a:prstGeom>
            <a:solidFill>
              <a:srgbClr val="B82D75"/>
            </a:solidFill>
          </p:spPr>
          <p:txBody>
            <a:bodyPr/>
            <a:lstStyle/>
            <a:p>
              <a:endParaRPr lang="en-US"/>
            </a:p>
          </p:txBody>
        </p:sp>
        <p:sp>
          <p:nvSpPr>
            <p:cNvPr id="12" name="AutoShape 12"/>
            <p:cNvSpPr/>
            <p:nvPr/>
          </p:nvSpPr>
          <p:spPr>
            <a:xfrm>
              <a:off x="0" y="3125878"/>
              <a:ext cx="5799239" cy="3125878"/>
            </a:xfrm>
            <a:prstGeom prst="rect">
              <a:avLst/>
            </a:prstGeom>
            <a:solidFill>
              <a:srgbClr val="0091D0"/>
            </a:solidFill>
          </p:spPr>
          <p:txBody>
            <a:bodyPr/>
            <a:lstStyle/>
            <a:p>
              <a:endParaRPr lang="en-US"/>
            </a:p>
          </p:txBody>
        </p:sp>
        <p:sp>
          <p:nvSpPr>
            <p:cNvPr id="13" name="AutoShape 13"/>
            <p:cNvSpPr/>
            <p:nvPr/>
          </p:nvSpPr>
          <p:spPr>
            <a:xfrm>
              <a:off x="5795502" y="3125878"/>
              <a:ext cx="5799239" cy="3125878"/>
            </a:xfrm>
            <a:prstGeom prst="rect">
              <a:avLst/>
            </a:prstGeom>
            <a:solidFill>
              <a:srgbClr val="F18602"/>
            </a:solidFill>
          </p:spPr>
          <p:txBody>
            <a:bodyPr/>
            <a:lstStyle/>
            <a:p>
              <a:endParaRPr lang="en-US"/>
            </a:p>
          </p:txBody>
        </p:sp>
        <p:sp>
          <p:nvSpPr>
            <p:cNvPr id="14" name="TextBox 14"/>
            <p:cNvSpPr txBox="1"/>
            <p:nvPr/>
          </p:nvSpPr>
          <p:spPr>
            <a:xfrm>
              <a:off x="1436875" y="669675"/>
              <a:ext cx="5922465" cy="1767477"/>
            </a:xfrm>
            <a:prstGeom prst="rect">
              <a:avLst/>
            </a:prstGeom>
          </p:spPr>
          <p:txBody>
            <a:bodyPr lIns="0" tIns="0" rIns="0" bIns="0" rtlCol="0" anchor="t">
              <a:spAutoFit/>
            </a:bodyPr>
            <a:lstStyle/>
            <a:p>
              <a:pPr algn="l">
                <a:lnSpc>
                  <a:spcPts val="3552"/>
                </a:lnSpc>
                <a:spcBef>
                  <a:spcPct val="0"/>
                </a:spcBef>
              </a:pPr>
              <a:r>
                <a:rPr lang="en-US" sz="2754" spc="107">
                  <a:solidFill>
                    <a:srgbClr val="FFFFFF"/>
                  </a:solidFill>
                  <a:latin typeface="Source Sans Pro 1"/>
                  <a:ea typeface="Source Sans Pro 1"/>
                  <a:cs typeface="Source Sans Pro 1"/>
                  <a:sym typeface="Source Sans Pro 1"/>
                </a:rPr>
                <a:t>Online administration of state and provincial jurisprudence exams</a:t>
              </a:r>
            </a:p>
          </p:txBody>
        </p:sp>
        <p:grpSp>
          <p:nvGrpSpPr>
            <p:cNvPr id="15" name="Group 15"/>
            <p:cNvGrpSpPr/>
            <p:nvPr/>
          </p:nvGrpSpPr>
          <p:grpSpPr>
            <a:xfrm rot="-8100000">
              <a:off x="8458087" y="1326196"/>
              <a:ext cx="474245" cy="473486"/>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B82D75"/>
              </a:solidFill>
            </p:spPr>
            <p:txBody>
              <a:bodyPr/>
              <a:lstStyle/>
              <a:p>
                <a:endParaRPr lang="en-US"/>
              </a:p>
            </p:txBody>
          </p:sp>
        </p:grpSp>
        <p:grpSp>
          <p:nvGrpSpPr>
            <p:cNvPr id="17" name="Group 17"/>
            <p:cNvGrpSpPr/>
            <p:nvPr/>
          </p:nvGrpSpPr>
          <p:grpSpPr>
            <a:xfrm rot="-8100000">
              <a:off x="5535169" y="4452074"/>
              <a:ext cx="474245" cy="473486"/>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91D0"/>
              </a:solidFill>
            </p:spPr>
            <p:txBody>
              <a:bodyPr/>
              <a:lstStyle/>
              <a:p>
                <a:endParaRPr lang="en-US"/>
              </a:p>
            </p:txBody>
          </p:sp>
        </p:grpSp>
        <p:grpSp>
          <p:nvGrpSpPr>
            <p:cNvPr id="19" name="Group 19"/>
            <p:cNvGrpSpPr/>
            <p:nvPr/>
          </p:nvGrpSpPr>
          <p:grpSpPr>
            <a:xfrm rot="-8100000">
              <a:off x="11330671" y="4452074"/>
              <a:ext cx="474245" cy="473486"/>
              <a:chOff x="0" y="0"/>
              <a:chExt cx="6350000" cy="6339840"/>
            </a:xfrm>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18602"/>
              </a:solidFill>
            </p:spPr>
            <p:txBody>
              <a:bodyPr/>
              <a:lstStyle/>
              <a:p>
                <a:endParaRPr lang="en-US"/>
              </a:p>
            </p:txBody>
          </p:sp>
        </p:grpSp>
        <p:sp>
          <p:nvSpPr>
            <p:cNvPr id="21" name="TextBox 21"/>
            <p:cNvSpPr txBox="1"/>
            <p:nvPr/>
          </p:nvSpPr>
          <p:spPr>
            <a:xfrm>
              <a:off x="9612257" y="371275"/>
              <a:ext cx="6860852" cy="2364278"/>
            </a:xfrm>
            <a:prstGeom prst="rect">
              <a:avLst/>
            </a:prstGeom>
          </p:spPr>
          <p:txBody>
            <a:bodyPr lIns="0" tIns="0" rIns="0" bIns="0" rtlCol="0" anchor="t">
              <a:spAutoFit/>
            </a:bodyPr>
            <a:lstStyle/>
            <a:p>
              <a:pPr algn="l">
                <a:lnSpc>
                  <a:spcPts val="3552"/>
                </a:lnSpc>
                <a:spcBef>
                  <a:spcPct val="0"/>
                </a:spcBef>
              </a:pPr>
              <a:r>
                <a:rPr lang="en-US" sz="2754" b="1" spc="107">
                  <a:solidFill>
                    <a:srgbClr val="FFFFFF"/>
                  </a:solidFill>
                  <a:latin typeface="Source Sans Pro 1 Bold"/>
                  <a:ea typeface="Source Sans Pro 1 Bold"/>
                  <a:cs typeface="Source Sans Pro 1 Bold"/>
                  <a:sym typeface="Source Sans Pro 1 Bold"/>
                </a:rPr>
                <a:t>The AAVSB manages exam logistics</a:t>
              </a:r>
              <a:r>
                <a:rPr lang="en-US" sz="2754" spc="107">
                  <a:solidFill>
                    <a:srgbClr val="FFFFFF"/>
                  </a:solidFill>
                  <a:latin typeface="Source Sans Pro 1"/>
                  <a:ea typeface="Source Sans Pro 1"/>
                  <a:cs typeface="Source Sans Pro 1"/>
                  <a:sym typeface="Source Sans Pro 1"/>
                </a:rPr>
                <a:t>—eligibility coordination, payment, access, accommodations, and scoring</a:t>
              </a:r>
            </a:p>
          </p:txBody>
        </p:sp>
        <p:sp>
          <p:nvSpPr>
            <p:cNvPr id="22" name="TextBox 22"/>
            <p:cNvSpPr txBox="1"/>
            <p:nvPr/>
          </p:nvSpPr>
          <p:spPr>
            <a:xfrm>
              <a:off x="375457" y="3795554"/>
              <a:ext cx="5048325" cy="1767477"/>
            </a:xfrm>
            <a:prstGeom prst="rect">
              <a:avLst/>
            </a:prstGeom>
          </p:spPr>
          <p:txBody>
            <a:bodyPr lIns="0" tIns="0" rIns="0" bIns="0" rtlCol="0" anchor="t">
              <a:spAutoFit/>
            </a:bodyPr>
            <a:lstStyle/>
            <a:p>
              <a:pPr algn="l">
                <a:lnSpc>
                  <a:spcPts val="3552"/>
                </a:lnSpc>
                <a:spcBef>
                  <a:spcPct val="0"/>
                </a:spcBef>
              </a:pPr>
              <a:r>
                <a:rPr lang="en-US" sz="2754" b="1" spc="107">
                  <a:solidFill>
                    <a:srgbClr val="FFFFFF"/>
                  </a:solidFill>
                  <a:latin typeface="Source Sans Pro 1 Bold"/>
                  <a:ea typeface="Source Sans Pro 1 Bold"/>
                  <a:cs typeface="Source Sans Pro 1 Bold"/>
                  <a:sym typeface="Source Sans Pro 1 Bold"/>
                </a:rPr>
                <a:t>Reduces board administrative</a:t>
              </a:r>
              <a:r>
                <a:rPr lang="en-US" sz="2754" spc="107">
                  <a:solidFill>
                    <a:srgbClr val="FFFFFF"/>
                  </a:solidFill>
                  <a:latin typeface="Source Sans Pro 1"/>
                  <a:ea typeface="Source Sans Pro 1"/>
                  <a:cs typeface="Source Sans Pro 1"/>
                  <a:sym typeface="Source Sans Pro 1"/>
                </a:rPr>
                <a:t> burden and operational costs</a:t>
              </a:r>
            </a:p>
          </p:txBody>
        </p:sp>
        <p:sp>
          <p:nvSpPr>
            <p:cNvPr id="23" name="TextBox 23"/>
            <p:cNvSpPr txBox="1"/>
            <p:nvPr/>
          </p:nvSpPr>
          <p:spPr>
            <a:xfrm>
              <a:off x="6170959" y="3497154"/>
              <a:ext cx="5048325" cy="2364278"/>
            </a:xfrm>
            <a:prstGeom prst="rect">
              <a:avLst/>
            </a:prstGeom>
          </p:spPr>
          <p:txBody>
            <a:bodyPr lIns="0" tIns="0" rIns="0" bIns="0" rtlCol="0" anchor="t">
              <a:spAutoFit/>
            </a:bodyPr>
            <a:lstStyle/>
            <a:p>
              <a:pPr algn="l">
                <a:lnSpc>
                  <a:spcPts val="3552"/>
                </a:lnSpc>
                <a:spcBef>
                  <a:spcPct val="0"/>
                </a:spcBef>
              </a:pPr>
              <a:r>
                <a:rPr lang="en-US" sz="2754" b="1" spc="107">
                  <a:solidFill>
                    <a:srgbClr val="FFFFFF"/>
                  </a:solidFill>
                  <a:latin typeface="Source Sans Pro 1 Bold"/>
                  <a:ea typeface="Source Sans Pro 1 Bold"/>
                  <a:cs typeface="Source Sans Pro 1 Bold"/>
                  <a:sym typeface="Source Sans Pro 1 Bold"/>
                </a:rPr>
                <a:t>Secure, standardized delivery</a:t>
              </a:r>
              <a:r>
                <a:rPr lang="en-US" sz="2754" spc="107">
                  <a:solidFill>
                    <a:srgbClr val="FFFFFF"/>
                  </a:solidFill>
                  <a:latin typeface="Source Sans Pro 1"/>
                  <a:ea typeface="Source Sans Pro 1"/>
                  <a:cs typeface="Source Sans Pro 1"/>
                  <a:sym typeface="Source Sans Pro 1"/>
                </a:rPr>
                <a:t> supports defensible licensure decisions</a:t>
              </a:r>
            </a:p>
          </p:txBody>
        </p:sp>
        <p:sp>
          <p:nvSpPr>
            <p:cNvPr id="24" name="TextBox 24"/>
            <p:cNvSpPr txBox="1"/>
            <p:nvPr/>
          </p:nvSpPr>
          <p:spPr>
            <a:xfrm>
              <a:off x="11966461" y="3497154"/>
              <a:ext cx="5048325" cy="2364278"/>
            </a:xfrm>
            <a:prstGeom prst="rect">
              <a:avLst/>
            </a:prstGeom>
          </p:spPr>
          <p:txBody>
            <a:bodyPr lIns="0" tIns="0" rIns="0" bIns="0" rtlCol="0" anchor="t">
              <a:spAutoFit/>
            </a:bodyPr>
            <a:lstStyle/>
            <a:p>
              <a:pPr algn="l">
                <a:lnSpc>
                  <a:spcPts val="3552"/>
                </a:lnSpc>
                <a:spcBef>
                  <a:spcPct val="0"/>
                </a:spcBef>
              </a:pPr>
              <a:r>
                <a:rPr lang="en-US" sz="2754" b="1" spc="107">
                  <a:solidFill>
                    <a:srgbClr val="FFFFFF"/>
                  </a:solidFill>
                  <a:latin typeface="Source Sans Pro 1 Bold"/>
                  <a:ea typeface="Source Sans Pro 1 Bold"/>
                  <a:cs typeface="Source Sans Pro 1 Bold"/>
                  <a:sym typeface="Source Sans Pro 1 Bold"/>
                </a:rPr>
                <a:t>Preserves full board authority</a:t>
              </a:r>
              <a:r>
                <a:rPr lang="en-US" sz="2754" spc="107">
                  <a:solidFill>
                    <a:srgbClr val="FFFFFF"/>
                  </a:solidFill>
                  <a:latin typeface="Source Sans Pro 1"/>
                  <a:ea typeface="Source Sans Pro 1"/>
                  <a:cs typeface="Source Sans Pro 1"/>
                  <a:sym typeface="Source Sans Pro 1"/>
                </a:rPr>
                <a:t> over content, eligibility, and licensure outcomes</a:t>
              </a:r>
            </a:p>
          </p:txBody>
        </p:sp>
      </p:grpSp>
      <p:grpSp>
        <p:nvGrpSpPr>
          <p:cNvPr id="25" name="Group 25"/>
          <p:cNvGrpSpPr/>
          <p:nvPr/>
        </p:nvGrpSpPr>
        <p:grpSpPr>
          <a:xfrm>
            <a:off x="1916076" y="7942720"/>
            <a:ext cx="14455848" cy="1599057"/>
            <a:chOff x="0" y="0"/>
            <a:chExt cx="19274465" cy="2132076"/>
          </a:xfrm>
        </p:grpSpPr>
        <p:sp>
          <p:nvSpPr>
            <p:cNvPr id="26" name="Freeform 26"/>
            <p:cNvSpPr/>
            <p:nvPr/>
          </p:nvSpPr>
          <p:spPr>
            <a:xfrm>
              <a:off x="0" y="300812"/>
              <a:ext cx="3886863" cy="1530452"/>
            </a:xfrm>
            <a:custGeom>
              <a:avLst/>
              <a:gdLst/>
              <a:ahLst/>
              <a:cxnLst/>
              <a:rect l="l" t="t" r="r" b="b"/>
              <a:pathLst>
                <a:path w="3886863" h="1530452">
                  <a:moveTo>
                    <a:pt x="0" y="0"/>
                  </a:moveTo>
                  <a:lnTo>
                    <a:pt x="3886863" y="0"/>
                  </a:lnTo>
                  <a:lnTo>
                    <a:pt x="3886863" y="1530452"/>
                  </a:lnTo>
                  <a:lnTo>
                    <a:pt x="0" y="1530452"/>
                  </a:lnTo>
                  <a:lnTo>
                    <a:pt x="0" y="0"/>
                  </a:lnTo>
                  <a:close/>
                </a:path>
              </a:pathLst>
            </a:custGeom>
            <a:blipFill>
              <a:blip r:embed="rId4"/>
              <a:stretch>
                <a:fillRect/>
              </a:stretch>
            </a:blipFill>
          </p:spPr>
          <p:txBody>
            <a:bodyPr/>
            <a:lstStyle/>
            <a:p>
              <a:endParaRPr lang="en-US"/>
            </a:p>
          </p:txBody>
        </p:sp>
        <p:sp>
          <p:nvSpPr>
            <p:cNvPr id="27" name="TextBox 27"/>
            <p:cNvSpPr txBox="1"/>
            <p:nvPr/>
          </p:nvSpPr>
          <p:spPr>
            <a:xfrm>
              <a:off x="4661599" y="-28575"/>
              <a:ext cx="14612866" cy="2160651"/>
            </a:xfrm>
            <a:prstGeom prst="rect">
              <a:avLst/>
            </a:prstGeom>
          </p:spPr>
          <p:txBody>
            <a:bodyPr lIns="0" tIns="0" rIns="0" bIns="0" rtlCol="0" anchor="t">
              <a:spAutoFit/>
            </a:bodyPr>
            <a:lstStyle/>
            <a:p>
              <a:pPr algn="l">
                <a:lnSpc>
                  <a:spcPts val="3611"/>
                </a:lnSpc>
              </a:pPr>
              <a:r>
                <a:rPr lang="en-US" sz="2799" b="1" spc="109">
                  <a:solidFill>
                    <a:srgbClr val="FFFFFF"/>
                  </a:solidFill>
                  <a:latin typeface="Source Sans Pro 1 Bold"/>
                  <a:ea typeface="Source Sans Pro 1 Bold"/>
                  <a:cs typeface="Source Sans Pro 1 Bold"/>
                  <a:sym typeface="Source Sans Pro 1 Bold"/>
                </a:rPr>
                <a:t>Member Value:</a:t>
              </a:r>
            </a:p>
            <a:p>
              <a:pPr algn="l">
                <a:lnSpc>
                  <a:spcPts val="3096"/>
                </a:lnSpc>
                <a:spcBef>
                  <a:spcPct val="0"/>
                </a:spcBef>
              </a:pPr>
              <a:r>
                <a:rPr lang="en-US" sz="2400" spc="93">
                  <a:solidFill>
                    <a:srgbClr val="FFFFFF"/>
                  </a:solidFill>
                  <a:latin typeface="Source Sans Pro 1"/>
                  <a:ea typeface="Source Sans Pro 1"/>
                  <a:cs typeface="Source Sans Pro 1"/>
                  <a:sym typeface="Source Sans Pro 1"/>
                </a:rPr>
                <a:t>SPA allows boards to meet jurisprudence requirements efficiently while maintaining regulatory control and public protection, </a:t>
              </a:r>
              <a:r>
                <a:rPr lang="en-US" sz="2400" b="1" spc="93">
                  <a:solidFill>
                    <a:srgbClr val="FFFFFF"/>
                  </a:solidFill>
                  <a:latin typeface="Source Sans Pro 1 Bold"/>
                  <a:ea typeface="Source Sans Pro 1 Bold"/>
                  <a:cs typeface="Source Sans Pro 1 Bold"/>
                  <a:sym typeface="Source Sans Pro 1 Bold"/>
                </a:rPr>
                <a:t>at no cost to the Member Board</a:t>
              </a:r>
              <a:r>
                <a:rPr lang="en-US" sz="2400" spc="93">
                  <a:solidFill>
                    <a:srgbClr val="FFFFFF"/>
                  </a:solidFill>
                  <a:latin typeface="Source Sans Pro 1"/>
                  <a:ea typeface="Source Sans Pro 1"/>
                  <a:cs typeface="Source Sans Pro 1"/>
                  <a:sym typeface="Source Sans Pro 1"/>
                </a:rPr>
                <a: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1250689" y="3966067"/>
            <a:ext cx="4891540" cy="2720867"/>
            <a:chOff x="0" y="0"/>
            <a:chExt cx="6522054" cy="3627823"/>
          </a:xfrm>
        </p:grpSpPr>
        <p:grpSp>
          <p:nvGrpSpPr>
            <p:cNvPr id="3" name="Group 3"/>
            <p:cNvGrpSpPr/>
            <p:nvPr/>
          </p:nvGrpSpPr>
          <p:grpSpPr>
            <a:xfrm>
              <a:off x="0" y="0"/>
              <a:ext cx="6522054" cy="3627823"/>
              <a:chOff x="0" y="0"/>
              <a:chExt cx="1262530" cy="702269"/>
            </a:xfrm>
          </p:grpSpPr>
          <p:sp>
            <p:nvSpPr>
              <p:cNvPr id="4" name="Freeform 4"/>
              <p:cNvSpPr/>
              <p:nvPr/>
            </p:nvSpPr>
            <p:spPr>
              <a:xfrm>
                <a:off x="0" y="0"/>
                <a:ext cx="1262530" cy="702269"/>
              </a:xfrm>
              <a:custGeom>
                <a:avLst/>
                <a:gdLst/>
                <a:ahLst/>
                <a:cxnLst/>
                <a:rect l="l" t="t" r="r" b="b"/>
                <a:pathLst>
                  <a:path w="1262530" h="702269">
                    <a:moveTo>
                      <a:pt x="63309" y="0"/>
                    </a:moveTo>
                    <a:lnTo>
                      <a:pt x="1199221" y="0"/>
                    </a:lnTo>
                    <a:cubicBezTo>
                      <a:pt x="1216012" y="0"/>
                      <a:pt x="1232115" y="6670"/>
                      <a:pt x="1243987" y="18543"/>
                    </a:cubicBezTo>
                    <a:cubicBezTo>
                      <a:pt x="1255860" y="30415"/>
                      <a:pt x="1262530" y="46518"/>
                      <a:pt x="1262530" y="63309"/>
                    </a:cubicBezTo>
                    <a:lnTo>
                      <a:pt x="1262530" y="638960"/>
                    </a:lnTo>
                    <a:cubicBezTo>
                      <a:pt x="1262530" y="673925"/>
                      <a:pt x="1234186" y="702269"/>
                      <a:pt x="1199221" y="702269"/>
                    </a:cubicBezTo>
                    <a:lnTo>
                      <a:pt x="63309" y="702269"/>
                    </a:lnTo>
                    <a:cubicBezTo>
                      <a:pt x="28344" y="702269"/>
                      <a:pt x="0" y="673925"/>
                      <a:pt x="0" y="638960"/>
                    </a:cubicBezTo>
                    <a:lnTo>
                      <a:pt x="0" y="63309"/>
                    </a:lnTo>
                    <a:cubicBezTo>
                      <a:pt x="0" y="28344"/>
                      <a:pt x="28344" y="0"/>
                      <a:pt x="63309" y="0"/>
                    </a:cubicBezTo>
                    <a:close/>
                  </a:path>
                </a:pathLst>
              </a:custGeom>
              <a:solidFill>
                <a:srgbClr val="1C4078"/>
              </a:solidFill>
              <a:ln w="38100" cap="rnd">
                <a:solidFill>
                  <a:srgbClr val="E6E6E6"/>
                </a:solidFill>
                <a:prstDash val="solid"/>
                <a:round/>
              </a:ln>
            </p:spPr>
            <p:txBody>
              <a:bodyPr/>
              <a:lstStyle/>
              <a:p>
                <a:endParaRPr lang="en-US"/>
              </a:p>
            </p:txBody>
          </p:sp>
          <p:sp>
            <p:nvSpPr>
              <p:cNvPr id="5" name="TextBox 5"/>
              <p:cNvSpPr txBox="1"/>
              <p:nvPr/>
            </p:nvSpPr>
            <p:spPr>
              <a:xfrm>
                <a:off x="0" y="-38100"/>
                <a:ext cx="1262530" cy="74036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TextBox 6"/>
            <p:cNvSpPr txBox="1"/>
            <p:nvPr/>
          </p:nvSpPr>
          <p:spPr>
            <a:xfrm>
              <a:off x="515697" y="239185"/>
              <a:ext cx="5433897" cy="1014509"/>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Regulatory Support &amp; Expert Guidance</a:t>
              </a:r>
            </a:p>
          </p:txBody>
        </p:sp>
        <p:sp>
          <p:nvSpPr>
            <p:cNvPr id="7" name="TextBox 7"/>
            <p:cNvSpPr txBox="1"/>
            <p:nvPr/>
          </p:nvSpPr>
          <p:spPr>
            <a:xfrm>
              <a:off x="515697" y="1273722"/>
              <a:ext cx="4606014" cy="1693897"/>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Access model regulations, best practices, policy insights, and personalized staff support for complex regulatory questions.</a:t>
              </a:r>
            </a:p>
          </p:txBody>
        </p:sp>
        <p:sp>
          <p:nvSpPr>
            <p:cNvPr id="8" name="Freeform 8"/>
            <p:cNvSpPr/>
            <p:nvPr/>
          </p:nvSpPr>
          <p:spPr>
            <a:xfrm>
              <a:off x="5098210" y="2182172"/>
              <a:ext cx="1004628" cy="992070"/>
            </a:xfrm>
            <a:custGeom>
              <a:avLst/>
              <a:gdLst/>
              <a:ahLst/>
              <a:cxnLst/>
              <a:rect l="l" t="t" r="r" b="b"/>
              <a:pathLst>
                <a:path w="1004628" h="992070">
                  <a:moveTo>
                    <a:pt x="0" y="0"/>
                  </a:moveTo>
                  <a:lnTo>
                    <a:pt x="1004628" y="0"/>
                  </a:lnTo>
                  <a:lnTo>
                    <a:pt x="1004628" y="992070"/>
                  </a:lnTo>
                  <a:lnTo>
                    <a:pt x="0" y="992070"/>
                  </a:lnTo>
                  <a:lnTo>
                    <a:pt x="0" y="0"/>
                  </a:lnTo>
                  <a:close/>
                </a:path>
              </a:pathLst>
            </a:custGeom>
            <a:blipFill>
              <a:blip>
                <a:extLst>
                  <a:ext uri="{96DAC541-7B7A-43D3-8B79-37D633B846F1}">
                    <asvg:svgBlip xmlns:asvg="http://schemas.microsoft.com/office/drawing/2016/SVG/main" r:embed="rId2"/>
                  </a:ext>
                </a:extLst>
              </a:blip>
              <a:stretch>
                <a:fillRect/>
              </a:stretch>
            </a:blipFill>
            <a:ln w="38100" cap="sq">
              <a:solidFill>
                <a:srgbClr val="E6E6E6"/>
              </a:solidFill>
              <a:prstDash val="solid"/>
              <a:miter/>
            </a:ln>
          </p:spPr>
          <p:txBody>
            <a:bodyPr/>
            <a:lstStyle/>
            <a:p>
              <a:endParaRPr lang="en-US"/>
            </a:p>
          </p:txBody>
        </p:sp>
      </p:grpSp>
      <p:grpSp>
        <p:nvGrpSpPr>
          <p:cNvPr id="9" name="Group 9"/>
          <p:cNvGrpSpPr/>
          <p:nvPr/>
        </p:nvGrpSpPr>
        <p:grpSpPr>
          <a:xfrm>
            <a:off x="-1042883" y="675824"/>
            <a:ext cx="15709876" cy="1477811"/>
            <a:chOff x="0" y="0"/>
            <a:chExt cx="4137581" cy="389218"/>
          </a:xfrm>
        </p:grpSpPr>
        <p:sp>
          <p:nvSpPr>
            <p:cNvPr id="10" name="Freeform 10"/>
            <p:cNvSpPr/>
            <p:nvPr/>
          </p:nvSpPr>
          <p:spPr>
            <a:xfrm>
              <a:off x="0" y="0"/>
              <a:ext cx="4137581" cy="389218"/>
            </a:xfrm>
            <a:custGeom>
              <a:avLst/>
              <a:gdLst/>
              <a:ahLst/>
              <a:cxnLst/>
              <a:rect l="l" t="t" r="r" b="b"/>
              <a:pathLst>
                <a:path w="4137581" h="389218">
                  <a:moveTo>
                    <a:pt x="14784" y="0"/>
                  </a:moveTo>
                  <a:lnTo>
                    <a:pt x="4122797" y="0"/>
                  </a:lnTo>
                  <a:cubicBezTo>
                    <a:pt x="4126717" y="0"/>
                    <a:pt x="4130478" y="1558"/>
                    <a:pt x="4133250" y="4330"/>
                  </a:cubicBezTo>
                  <a:cubicBezTo>
                    <a:pt x="4136023" y="7103"/>
                    <a:pt x="4137581" y="10863"/>
                    <a:pt x="4137581" y="14784"/>
                  </a:cubicBezTo>
                  <a:lnTo>
                    <a:pt x="4137581" y="374433"/>
                  </a:lnTo>
                  <a:cubicBezTo>
                    <a:pt x="4137581" y="378354"/>
                    <a:pt x="4136023" y="382115"/>
                    <a:pt x="4133250" y="384887"/>
                  </a:cubicBezTo>
                  <a:cubicBezTo>
                    <a:pt x="4130478" y="387660"/>
                    <a:pt x="4126717" y="389218"/>
                    <a:pt x="4122797" y="389218"/>
                  </a:cubicBezTo>
                  <a:lnTo>
                    <a:pt x="14784" y="389218"/>
                  </a:lnTo>
                  <a:cubicBezTo>
                    <a:pt x="6619" y="389218"/>
                    <a:pt x="0" y="382599"/>
                    <a:pt x="0" y="374433"/>
                  </a:cubicBezTo>
                  <a:lnTo>
                    <a:pt x="0" y="14784"/>
                  </a:lnTo>
                  <a:cubicBezTo>
                    <a:pt x="0" y="10863"/>
                    <a:pt x="1558" y="7103"/>
                    <a:pt x="4330" y="4330"/>
                  </a:cubicBezTo>
                  <a:cubicBezTo>
                    <a:pt x="7103" y="1558"/>
                    <a:pt x="10863" y="0"/>
                    <a:pt x="14784" y="0"/>
                  </a:cubicBezTo>
                  <a:close/>
                </a:path>
              </a:pathLst>
            </a:custGeom>
            <a:solidFill>
              <a:srgbClr val="F1F1F1"/>
            </a:solidFill>
          </p:spPr>
          <p:txBody>
            <a:bodyPr/>
            <a:lstStyle/>
            <a:p>
              <a:endParaRPr lang="en-US"/>
            </a:p>
          </p:txBody>
        </p:sp>
        <p:sp>
          <p:nvSpPr>
            <p:cNvPr id="11" name="TextBox 11"/>
            <p:cNvSpPr txBox="1"/>
            <p:nvPr/>
          </p:nvSpPr>
          <p:spPr>
            <a:xfrm>
              <a:off x="0" y="-66675"/>
              <a:ext cx="4137581" cy="455893"/>
            </a:xfrm>
            <a:prstGeom prst="rect">
              <a:avLst/>
            </a:prstGeom>
          </p:spPr>
          <p:txBody>
            <a:bodyPr lIns="50800" tIns="50800" rIns="50800" bIns="50800" rtlCol="0" anchor="ctr"/>
            <a:lstStyle/>
            <a:p>
              <a:pPr algn="ctr">
                <a:lnSpc>
                  <a:spcPts val="2700"/>
                </a:lnSpc>
              </a:pPr>
              <a:endParaRPr/>
            </a:p>
          </p:txBody>
        </p:sp>
      </p:grpSp>
      <p:sp>
        <p:nvSpPr>
          <p:cNvPr id="12" name="Freeform 1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3"/>
            <a:stretch>
              <a:fillRect/>
            </a:stretch>
          </a:blipFill>
        </p:spPr>
        <p:txBody>
          <a:bodyPr/>
          <a:lstStyle/>
          <a:p>
            <a:endParaRPr lang="en-US"/>
          </a:p>
        </p:txBody>
      </p:sp>
      <p:sp>
        <p:nvSpPr>
          <p:cNvPr id="13" name="Freeform 1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937546" y="819343"/>
            <a:ext cx="13324544" cy="1255395"/>
          </a:xfrm>
          <a:prstGeom prst="rect">
            <a:avLst/>
          </a:prstGeom>
        </p:spPr>
        <p:txBody>
          <a:bodyPr lIns="0" tIns="0" rIns="0" bIns="0" rtlCol="0" anchor="t">
            <a:spAutoFit/>
          </a:bodyPr>
          <a:lstStyle/>
          <a:p>
            <a:pPr algn="l">
              <a:lnSpc>
                <a:spcPts val="4800"/>
              </a:lnSpc>
            </a:pPr>
            <a:r>
              <a:rPr lang="en-US" sz="4800">
                <a:solidFill>
                  <a:srgbClr val="719A3E"/>
                </a:solidFill>
                <a:latin typeface="Oswald 1"/>
                <a:ea typeface="Oswald 1"/>
                <a:cs typeface="Oswald 1"/>
                <a:sym typeface="Oswald 1"/>
              </a:rPr>
              <a:t>AAVSB MEMBER SERVICES:</a:t>
            </a:r>
          </a:p>
          <a:p>
            <a:pPr algn="l">
              <a:lnSpc>
                <a:spcPts val="4800"/>
              </a:lnSpc>
            </a:pPr>
            <a:r>
              <a:rPr lang="en-US" sz="4800">
                <a:solidFill>
                  <a:srgbClr val="719A3E"/>
                </a:solidFill>
                <a:latin typeface="Oswald 1"/>
                <a:ea typeface="Oswald 1"/>
                <a:cs typeface="Oswald 1"/>
                <a:sym typeface="Oswald 1"/>
              </a:rPr>
              <a:t>Comprehensive Support for Effective Vet Regulation</a:t>
            </a:r>
          </a:p>
        </p:txBody>
      </p:sp>
      <p:grpSp>
        <p:nvGrpSpPr>
          <p:cNvPr id="15" name="Group 15"/>
          <p:cNvGrpSpPr/>
          <p:nvPr/>
        </p:nvGrpSpPr>
        <p:grpSpPr>
          <a:xfrm>
            <a:off x="12042405" y="3966067"/>
            <a:ext cx="4891540" cy="2720867"/>
            <a:chOff x="0" y="0"/>
            <a:chExt cx="6522054" cy="3627823"/>
          </a:xfrm>
        </p:grpSpPr>
        <p:grpSp>
          <p:nvGrpSpPr>
            <p:cNvPr id="16" name="Group 16"/>
            <p:cNvGrpSpPr/>
            <p:nvPr/>
          </p:nvGrpSpPr>
          <p:grpSpPr>
            <a:xfrm>
              <a:off x="0" y="0"/>
              <a:ext cx="6522054" cy="3627823"/>
              <a:chOff x="0" y="0"/>
              <a:chExt cx="1262530" cy="702269"/>
            </a:xfrm>
          </p:grpSpPr>
          <p:sp>
            <p:nvSpPr>
              <p:cNvPr id="17" name="Freeform 17"/>
              <p:cNvSpPr/>
              <p:nvPr/>
            </p:nvSpPr>
            <p:spPr>
              <a:xfrm>
                <a:off x="0" y="0"/>
                <a:ext cx="1262530" cy="702269"/>
              </a:xfrm>
              <a:custGeom>
                <a:avLst/>
                <a:gdLst/>
                <a:ahLst/>
                <a:cxnLst/>
                <a:rect l="l" t="t" r="r" b="b"/>
                <a:pathLst>
                  <a:path w="1262530" h="702269">
                    <a:moveTo>
                      <a:pt x="63309" y="0"/>
                    </a:moveTo>
                    <a:lnTo>
                      <a:pt x="1199221" y="0"/>
                    </a:lnTo>
                    <a:cubicBezTo>
                      <a:pt x="1216012" y="0"/>
                      <a:pt x="1232115" y="6670"/>
                      <a:pt x="1243987" y="18543"/>
                    </a:cubicBezTo>
                    <a:cubicBezTo>
                      <a:pt x="1255860" y="30415"/>
                      <a:pt x="1262530" y="46518"/>
                      <a:pt x="1262530" y="63309"/>
                    </a:cubicBezTo>
                    <a:lnTo>
                      <a:pt x="1262530" y="638960"/>
                    </a:lnTo>
                    <a:cubicBezTo>
                      <a:pt x="1262530" y="673925"/>
                      <a:pt x="1234186" y="702269"/>
                      <a:pt x="1199221" y="702269"/>
                    </a:cubicBezTo>
                    <a:lnTo>
                      <a:pt x="63309" y="702269"/>
                    </a:lnTo>
                    <a:cubicBezTo>
                      <a:pt x="28344" y="702269"/>
                      <a:pt x="0" y="673925"/>
                      <a:pt x="0" y="638960"/>
                    </a:cubicBezTo>
                    <a:lnTo>
                      <a:pt x="0" y="63309"/>
                    </a:lnTo>
                    <a:cubicBezTo>
                      <a:pt x="0" y="28344"/>
                      <a:pt x="28344" y="0"/>
                      <a:pt x="63309" y="0"/>
                    </a:cubicBezTo>
                    <a:close/>
                  </a:path>
                </a:pathLst>
              </a:custGeom>
              <a:solidFill>
                <a:srgbClr val="228177"/>
              </a:solidFill>
              <a:ln cap="rnd">
                <a:noFill/>
                <a:prstDash val="solid"/>
                <a:round/>
              </a:ln>
            </p:spPr>
            <p:txBody>
              <a:bodyPr/>
              <a:lstStyle/>
              <a:p>
                <a:endParaRPr lang="en-US"/>
              </a:p>
            </p:txBody>
          </p:sp>
          <p:sp>
            <p:nvSpPr>
              <p:cNvPr id="18" name="TextBox 18"/>
              <p:cNvSpPr txBox="1"/>
              <p:nvPr/>
            </p:nvSpPr>
            <p:spPr>
              <a:xfrm>
                <a:off x="0" y="-38100"/>
                <a:ext cx="1262530" cy="74036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9" name="Freeform 19"/>
            <p:cNvSpPr/>
            <p:nvPr/>
          </p:nvSpPr>
          <p:spPr>
            <a:xfrm>
              <a:off x="5070916" y="2344343"/>
              <a:ext cx="1004628" cy="966326"/>
            </a:xfrm>
            <a:custGeom>
              <a:avLst/>
              <a:gdLst/>
              <a:ahLst/>
              <a:cxnLst/>
              <a:rect l="l" t="t" r="r" b="b"/>
              <a:pathLst>
                <a:path w="1004628" h="966326">
                  <a:moveTo>
                    <a:pt x="0" y="0"/>
                  </a:moveTo>
                  <a:lnTo>
                    <a:pt x="1004628" y="0"/>
                  </a:lnTo>
                  <a:lnTo>
                    <a:pt x="1004628" y="966325"/>
                  </a:lnTo>
                  <a:lnTo>
                    <a:pt x="0" y="966325"/>
                  </a:lnTo>
                  <a:lnTo>
                    <a:pt x="0" y="0"/>
                  </a:lnTo>
                  <a:close/>
                </a:path>
              </a:pathLst>
            </a:custGeom>
            <a:blipFill>
              <a:blip>
                <a:extLst>
                  <a:ext uri="{96DAC541-7B7A-43D3-8B79-37D633B846F1}">
                    <asvg:svgBlip xmlns:asvg="http://schemas.microsoft.com/office/drawing/2016/SVG/main" r:embed="rId5"/>
                  </a:ext>
                </a:extLst>
              </a:blip>
              <a:stretch>
                <a:fillRect l="-1911" t="-3798" r="-1366" b="-3573"/>
              </a:stretch>
            </a:blipFill>
          </p:spPr>
          <p:txBody>
            <a:bodyPr/>
            <a:lstStyle/>
            <a:p>
              <a:endParaRPr lang="en-US"/>
            </a:p>
          </p:txBody>
        </p:sp>
        <p:sp>
          <p:nvSpPr>
            <p:cNvPr id="20" name="TextBox 20"/>
            <p:cNvSpPr txBox="1"/>
            <p:nvPr/>
          </p:nvSpPr>
          <p:spPr>
            <a:xfrm>
              <a:off x="307167" y="239185"/>
              <a:ext cx="5433897" cy="493858"/>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ListServ</a:t>
              </a:r>
            </a:p>
          </p:txBody>
        </p:sp>
        <p:sp>
          <p:nvSpPr>
            <p:cNvPr id="21" name="TextBox 21"/>
            <p:cNvSpPr txBox="1"/>
            <p:nvPr/>
          </p:nvSpPr>
          <p:spPr>
            <a:xfrm>
              <a:off x="307167" y="753072"/>
              <a:ext cx="4950089" cy="2557596"/>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A private, members‑only forum where Executive Directors and Registrars connect to ask questions, share solutions, and learn from peers—plus a searchable archive of past discussions.</a:t>
              </a:r>
            </a:p>
          </p:txBody>
        </p:sp>
      </p:grpSp>
      <p:grpSp>
        <p:nvGrpSpPr>
          <p:cNvPr id="22" name="Group 22"/>
          <p:cNvGrpSpPr/>
          <p:nvPr/>
        </p:nvGrpSpPr>
        <p:grpSpPr>
          <a:xfrm>
            <a:off x="6646040" y="3966067"/>
            <a:ext cx="4891540" cy="2720867"/>
            <a:chOff x="0" y="0"/>
            <a:chExt cx="6522054" cy="3627823"/>
          </a:xfrm>
        </p:grpSpPr>
        <p:grpSp>
          <p:nvGrpSpPr>
            <p:cNvPr id="23" name="Group 23"/>
            <p:cNvGrpSpPr/>
            <p:nvPr/>
          </p:nvGrpSpPr>
          <p:grpSpPr>
            <a:xfrm>
              <a:off x="0" y="0"/>
              <a:ext cx="6522054" cy="3627823"/>
              <a:chOff x="0" y="0"/>
              <a:chExt cx="1262530" cy="702269"/>
            </a:xfrm>
          </p:grpSpPr>
          <p:sp>
            <p:nvSpPr>
              <p:cNvPr id="24" name="Freeform 24"/>
              <p:cNvSpPr/>
              <p:nvPr/>
            </p:nvSpPr>
            <p:spPr>
              <a:xfrm>
                <a:off x="0" y="0"/>
                <a:ext cx="1262530" cy="702269"/>
              </a:xfrm>
              <a:custGeom>
                <a:avLst/>
                <a:gdLst/>
                <a:ahLst/>
                <a:cxnLst/>
                <a:rect l="l" t="t" r="r" b="b"/>
                <a:pathLst>
                  <a:path w="1262530" h="702269">
                    <a:moveTo>
                      <a:pt x="63309" y="0"/>
                    </a:moveTo>
                    <a:lnTo>
                      <a:pt x="1199221" y="0"/>
                    </a:lnTo>
                    <a:cubicBezTo>
                      <a:pt x="1216012" y="0"/>
                      <a:pt x="1232115" y="6670"/>
                      <a:pt x="1243987" y="18543"/>
                    </a:cubicBezTo>
                    <a:cubicBezTo>
                      <a:pt x="1255860" y="30415"/>
                      <a:pt x="1262530" y="46518"/>
                      <a:pt x="1262530" y="63309"/>
                    </a:cubicBezTo>
                    <a:lnTo>
                      <a:pt x="1262530" y="638960"/>
                    </a:lnTo>
                    <a:cubicBezTo>
                      <a:pt x="1262530" y="673925"/>
                      <a:pt x="1234186" y="702269"/>
                      <a:pt x="1199221" y="702269"/>
                    </a:cubicBezTo>
                    <a:lnTo>
                      <a:pt x="63309" y="702269"/>
                    </a:lnTo>
                    <a:cubicBezTo>
                      <a:pt x="28344" y="702269"/>
                      <a:pt x="0" y="673925"/>
                      <a:pt x="0" y="638960"/>
                    </a:cubicBezTo>
                    <a:lnTo>
                      <a:pt x="0" y="63309"/>
                    </a:lnTo>
                    <a:cubicBezTo>
                      <a:pt x="0" y="28344"/>
                      <a:pt x="28344" y="0"/>
                      <a:pt x="63309" y="0"/>
                    </a:cubicBezTo>
                    <a:close/>
                  </a:path>
                </a:pathLst>
              </a:custGeom>
              <a:solidFill>
                <a:srgbClr val="B82D75"/>
              </a:solidFill>
              <a:ln cap="rnd">
                <a:noFill/>
                <a:prstDash val="solid"/>
                <a:round/>
              </a:ln>
            </p:spPr>
            <p:txBody>
              <a:bodyPr/>
              <a:lstStyle/>
              <a:p>
                <a:endParaRPr lang="en-US"/>
              </a:p>
            </p:txBody>
          </p:sp>
          <p:sp>
            <p:nvSpPr>
              <p:cNvPr id="25" name="TextBox 25"/>
              <p:cNvSpPr txBox="1"/>
              <p:nvPr/>
            </p:nvSpPr>
            <p:spPr>
              <a:xfrm>
                <a:off x="0" y="-38100"/>
                <a:ext cx="1262530" cy="74036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6" name="Freeform 26"/>
            <p:cNvSpPr/>
            <p:nvPr/>
          </p:nvSpPr>
          <p:spPr>
            <a:xfrm>
              <a:off x="5066110" y="2173330"/>
              <a:ext cx="1004628" cy="1009754"/>
            </a:xfrm>
            <a:custGeom>
              <a:avLst/>
              <a:gdLst/>
              <a:ahLst/>
              <a:cxnLst/>
              <a:rect l="l" t="t" r="r" b="b"/>
              <a:pathLst>
                <a:path w="1004628" h="1009754">
                  <a:moveTo>
                    <a:pt x="0" y="0"/>
                  </a:moveTo>
                  <a:lnTo>
                    <a:pt x="1004628" y="0"/>
                  </a:lnTo>
                  <a:lnTo>
                    <a:pt x="1004628" y="1009754"/>
                  </a:lnTo>
                  <a:lnTo>
                    <a:pt x="0" y="1009754"/>
                  </a:lnTo>
                  <a:lnTo>
                    <a:pt x="0" y="0"/>
                  </a:lnTo>
                  <a:close/>
                </a:path>
              </a:pathLst>
            </a:custGeom>
            <a:blipFill>
              <a:blip>
                <a:extLst>
                  <a:ext uri="{96DAC541-7B7A-43D3-8B79-37D633B846F1}">
                    <asvg:svgBlip xmlns:asvg="http://schemas.microsoft.com/office/drawing/2016/SVG/main" r:embed="rId6"/>
                  </a:ext>
                </a:extLst>
              </a:blip>
              <a:stretch>
                <a:fillRect l="-1742" t="-1421" r="-1872" b="-1668"/>
              </a:stretch>
            </a:blipFill>
          </p:spPr>
          <p:txBody>
            <a:bodyPr/>
            <a:lstStyle/>
            <a:p>
              <a:endParaRPr lang="en-US"/>
            </a:p>
          </p:txBody>
        </p:sp>
        <p:sp>
          <p:nvSpPr>
            <p:cNvPr id="27" name="TextBox 27"/>
            <p:cNvSpPr txBox="1"/>
            <p:nvPr/>
          </p:nvSpPr>
          <p:spPr>
            <a:xfrm>
              <a:off x="307167" y="239185"/>
              <a:ext cx="5433897" cy="1014509"/>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Knowledge Center &amp; Regulatory Resources</a:t>
              </a:r>
            </a:p>
          </p:txBody>
        </p:sp>
        <p:sp>
          <p:nvSpPr>
            <p:cNvPr id="28" name="TextBox 28"/>
            <p:cNvSpPr txBox="1"/>
            <p:nvPr/>
          </p:nvSpPr>
          <p:spPr>
            <a:xfrm>
              <a:off x="307167" y="1273722"/>
              <a:ext cx="4606014" cy="2125746"/>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Use a centralized hub for templates, regulatory guidance, committee tools, and inter‑board collaboration—saving time and improving consistency.</a:t>
              </a:r>
            </a:p>
          </p:txBody>
        </p:sp>
      </p:grpSp>
      <p:grpSp>
        <p:nvGrpSpPr>
          <p:cNvPr id="29" name="Group 29"/>
          <p:cNvGrpSpPr/>
          <p:nvPr/>
        </p:nvGrpSpPr>
        <p:grpSpPr>
          <a:xfrm>
            <a:off x="1250689" y="6898487"/>
            <a:ext cx="4891540" cy="2720867"/>
            <a:chOff x="0" y="0"/>
            <a:chExt cx="6522054" cy="3627823"/>
          </a:xfrm>
        </p:grpSpPr>
        <p:grpSp>
          <p:nvGrpSpPr>
            <p:cNvPr id="30" name="Group 30"/>
            <p:cNvGrpSpPr/>
            <p:nvPr/>
          </p:nvGrpSpPr>
          <p:grpSpPr>
            <a:xfrm>
              <a:off x="0" y="0"/>
              <a:ext cx="6522054" cy="3627823"/>
              <a:chOff x="0" y="0"/>
              <a:chExt cx="1262530" cy="702269"/>
            </a:xfrm>
          </p:grpSpPr>
          <p:sp>
            <p:nvSpPr>
              <p:cNvPr id="31" name="Freeform 31"/>
              <p:cNvSpPr/>
              <p:nvPr/>
            </p:nvSpPr>
            <p:spPr>
              <a:xfrm>
                <a:off x="0" y="0"/>
                <a:ext cx="1262530" cy="702269"/>
              </a:xfrm>
              <a:custGeom>
                <a:avLst/>
                <a:gdLst/>
                <a:ahLst/>
                <a:cxnLst/>
                <a:rect l="l" t="t" r="r" b="b"/>
                <a:pathLst>
                  <a:path w="1262530" h="702269">
                    <a:moveTo>
                      <a:pt x="63309" y="0"/>
                    </a:moveTo>
                    <a:lnTo>
                      <a:pt x="1199221" y="0"/>
                    </a:lnTo>
                    <a:cubicBezTo>
                      <a:pt x="1216012" y="0"/>
                      <a:pt x="1232115" y="6670"/>
                      <a:pt x="1243987" y="18543"/>
                    </a:cubicBezTo>
                    <a:cubicBezTo>
                      <a:pt x="1255860" y="30415"/>
                      <a:pt x="1262530" y="46518"/>
                      <a:pt x="1262530" y="63309"/>
                    </a:cubicBezTo>
                    <a:lnTo>
                      <a:pt x="1262530" y="638960"/>
                    </a:lnTo>
                    <a:cubicBezTo>
                      <a:pt x="1262530" y="673925"/>
                      <a:pt x="1234186" y="702269"/>
                      <a:pt x="1199221" y="702269"/>
                    </a:cubicBezTo>
                    <a:lnTo>
                      <a:pt x="63309" y="702269"/>
                    </a:lnTo>
                    <a:cubicBezTo>
                      <a:pt x="28344" y="702269"/>
                      <a:pt x="0" y="673925"/>
                      <a:pt x="0" y="638960"/>
                    </a:cubicBezTo>
                    <a:lnTo>
                      <a:pt x="0" y="63309"/>
                    </a:lnTo>
                    <a:cubicBezTo>
                      <a:pt x="0" y="28344"/>
                      <a:pt x="28344" y="0"/>
                      <a:pt x="63309" y="0"/>
                    </a:cubicBezTo>
                    <a:close/>
                  </a:path>
                </a:pathLst>
              </a:custGeom>
              <a:solidFill>
                <a:srgbClr val="F18602"/>
              </a:solidFill>
              <a:ln cap="rnd">
                <a:noFill/>
                <a:prstDash val="solid"/>
                <a:round/>
              </a:ln>
            </p:spPr>
            <p:txBody>
              <a:bodyPr/>
              <a:lstStyle/>
              <a:p>
                <a:endParaRPr lang="en-US"/>
              </a:p>
            </p:txBody>
          </p:sp>
          <p:sp>
            <p:nvSpPr>
              <p:cNvPr id="32" name="TextBox 32"/>
              <p:cNvSpPr txBox="1"/>
              <p:nvPr/>
            </p:nvSpPr>
            <p:spPr>
              <a:xfrm>
                <a:off x="0" y="-38100"/>
                <a:ext cx="1262530" cy="74036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3" name="Freeform 33"/>
            <p:cNvSpPr/>
            <p:nvPr/>
          </p:nvSpPr>
          <p:spPr>
            <a:xfrm>
              <a:off x="5098210" y="2163500"/>
              <a:ext cx="1004628" cy="925513"/>
            </a:xfrm>
            <a:custGeom>
              <a:avLst/>
              <a:gdLst/>
              <a:ahLst/>
              <a:cxnLst/>
              <a:rect l="l" t="t" r="r" b="b"/>
              <a:pathLst>
                <a:path w="1004628" h="925513">
                  <a:moveTo>
                    <a:pt x="0" y="0"/>
                  </a:moveTo>
                  <a:lnTo>
                    <a:pt x="1004628" y="0"/>
                  </a:lnTo>
                  <a:lnTo>
                    <a:pt x="1004628" y="925514"/>
                  </a:lnTo>
                  <a:lnTo>
                    <a:pt x="0" y="92551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4" name="TextBox 34"/>
            <p:cNvSpPr txBox="1"/>
            <p:nvPr/>
          </p:nvSpPr>
          <p:spPr>
            <a:xfrm>
              <a:off x="515697" y="195951"/>
              <a:ext cx="5433897" cy="1014509"/>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Education, Training, Networking &amp; Collaboration</a:t>
              </a:r>
            </a:p>
          </p:txBody>
        </p:sp>
        <p:sp>
          <p:nvSpPr>
            <p:cNvPr id="35" name="TextBox 35"/>
            <p:cNvSpPr txBox="1"/>
            <p:nvPr/>
          </p:nvSpPr>
          <p:spPr>
            <a:xfrm>
              <a:off x="515697" y="1357206"/>
              <a:ext cx="4606014" cy="2125746"/>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Equip board members and staff through the Annual Meeting &amp; Conference, Board Basics &amp; Beyond, workshops, and targeted leadership training.</a:t>
              </a:r>
            </a:p>
          </p:txBody>
        </p:sp>
      </p:grpSp>
      <p:grpSp>
        <p:nvGrpSpPr>
          <p:cNvPr id="36" name="Group 36"/>
          <p:cNvGrpSpPr/>
          <p:nvPr/>
        </p:nvGrpSpPr>
        <p:grpSpPr>
          <a:xfrm>
            <a:off x="12042405" y="6898487"/>
            <a:ext cx="4891540" cy="2712326"/>
            <a:chOff x="0" y="0"/>
            <a:chExt cx="6522054" cy="3616434"/>
          </a:xfrm>
        </p:grpSpPr>
        <p:grpSp>
          <p:nvGrpSpPr>
            <p:cNvPr id="37" name="Group 37"/>
            <p:cNvGrpSpPr/>
            <p:nvPr/>
          </p:nvGrpSpPr>
          <p:grpSpPr>
            <a:xfrm>
              <a:off x="0" y="0"/>
              <a:ext cx="6522054" cy="3616434"/>
              <a:chOff x="0" y="0"/>
              <a:chExt cx="1262530" cy="700064"/>
            </a:xfrm>
          </p:grpSpPr>
          <p:sp>
            <p:nvSpPr>
              <p:cNvPr id="38" name="Freeform 38"/>
              <p:cNvSpPr/>
              <p:nvPr/>
            </p:nvSpPr>
            <p:spPr>
              <a:xfrm>
                <a:off x="0" y="0"/>
                <a:ext cx="1262530" cy="700064"/>
              </a:xfrm>
              <a:custGeom>
                <a:avLst/>
                <a:gdLst/>
                <a:ahLst/>
                <a:cxnLst/>
                <a:rect l="l" t="t" r="r" b="b"/>
                <a:pathLst>
                  <a:path w="1262530" h="700064">
                    <a:moveTo>
                      <a:pt x="63309" y="0"/>
                    </a:moveTo>
                    <a:lnTo>
                      <a:pt x="1199221" y="0"/>
                    </a:lnTo>
                    <a:cubicBezTo>
                      <a:pt x="1216012" y="0"/>
                      <a:pt x="1232115" y="6670"/>
                      <a:pt x="1243987" y="18543"/>
                    </a:cubicBezTo>
                    <a:cubicBezTo>
                      <a:pt x="1255860" y="30415"/>
                      <a:pt x="1262530" y="46518"/>
                      <a:pt x="1262530" y="63309"/>
                    </a:cubicBezTo>
                    <a:lnTo>
                      <a:pt x="1262530" y="636756"/>
                    </a:lnTo>
                    <a:cubicBezTo>
                      <a:pt x="1262530" y="671720"/>
                      <a:pt x="1234186" y="700064"/>
                      <a:pt x="1199221" y="700064"/>
                    </a:cubicBezTo>
                    <a:lnTo>
                      <a:pt x="63309" y="700064"/>
                    </a:lnTo>
                    <a:cubicBezTo>
                      <a:pt x="28344" y="700064"/>
                      <a:pt x="0" y="671720"/>
                      <a:pt x="0" y="636756"/>
                    </a:cubicBezTo>
                    <a:lnTo>
                      <a:pt x="0" y="63309"/>
                    </a:lnTo>
                    <a:cubicBezTo>
                      <a:pt x="0" y="28344"/>
                      <a:pt x="28344" y="0"/>
                      <a:pt x="63309" y="0"/>
                    </a:cubicBezTo>
                    <a:close/>
                  </a:path>
                </a:pathLst>
              </a:custGeom>
              <a:solidFill>
                <a:srgbClr val="0091D0"/>
              </a:solidFill>
              <a:ln cap="rnd">
                <a:noFill/>
                <a:prstDash val="solid"/>
                <a:round/>
              </a:ln>
            </p:spPr>
            <p:txBody>
              <a:bodyPr/>
              <a:lstStyle/>
              <a:p>
                <a:endParaRPr lang="en-US"/>
              </a:p>
            </p:txBody>
          </p:sp>
          <p:sp>
            <p:nvSpPr>
              <p:cNvPr id="39" name="TextBox 39"/>
              <p:cNvSpPr txBox="1"/>
              <p:nvPr/>
            </p:nvSpPr>
            <p:spPr>
              <a:xfrm>
                <a:off x="0" y="-38100"/>
                <a:ext cx="1262530" cy="73816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0" name="Freeform 40"/>
            <p:cNvSpPr/>
            <p:nvPr/>
          </p:nvSpPr>
          <p:spPr>
            <a:xfrm>
              <a:off x="5066110" y="2155780"/>
              <a:ext cx="1004628" cy="1037197"/>
            </a:xfrm>
            <a:custGeom>
              <a:avLst/>
              <a:gdLst/>
              <a:ahLst/>
              <a:cxnLst/>
              <a:rect l="l" t="t" r="r" b="b"/>
              <a:pathLst>
                <a:path w="1004628" h="1037197">
                  <a:moveTo>
                    <a:pt x="0" y="0"/>
                  </a:moveTo>
                  <a:lnTo>
                    <a:pt x="1004628" y="0"/>
                  </a:lnTo>
                  <a:lnTo>
                    <a:pt x="1004628" y="1037197"/>
                  </a:lnTo>
                  <a:lnTo>
                    <a:pt x="0" y="1037197"/>
                  </a:lnTo>
                  <a:lnTo>
                    <a:pt x="0" y="0"/>
                  </a:lnTo>
                  <a:close/>
                </a:path>
              </a:pathLst>
            </a:custGeom>
            <a:blipFill>
              <a:blip>
                <a:extLst>
                  <a:ext uri="{96DAC541-7B7A-43D3-8B79-37D633B846F1}">
                    <asvg:svgBlip xmlns:asvg="http://schemas.microsoft.com/office/drawing/2016/SVG/main" r:embed="rId8"/>
                  </a:ext>
                </a:extLst>
              </a:blip>
              <a:stretch>
                <a:fillRect l="-2575" t="-1412" r="-3409" b="-1244"/>
              </a:stretch>
            </a:blipFill>
          </p:spPr>
          <p:txBody>
            <a:bodyPr/>
            <a:lstStyle/>
            <a:p>
              <a:endParaRPr lang="en-US"/>
            </a:p>
          </p:txBody>
        </p:sp>
        <p:sp>
          <p:nvSpPr>
            <p:cNvPr id="41" name="TextBox 41"/>
            <p:cNvSpPr txBox="1"/>
            <p:nvPr/>
          </p:nvSpPr>
          <p:spPr>
            <a:xfrm>
              <a:off x="307167" y="244073"/>
              <a:ext cx="5763571" cy="1014608"/>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Membership Onboarding &amp; LifeCycle</a:t>
              </a:r>
            </a:p>
          </p:txBody>
        </p:sp>
        <p:sp>
          <p:nvSpPr>
            <p:cNvPr id="42" name="TextBox 42"/>
            <p:cNvSpPr txBox="1"/>
            <p:nvPr/>
          </p:nvSpPr>
          <p:spPr>
            <a:xfrm>
              <a:off x="307167" y="1357206"/>
              <a:ext cx="4606014" cy="1693897"/>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Member Services supports Affiliate Members throughout their journey—providing onboarding, guidance, and ongoing lifecycle support.</a:t>
              </a:r>
            </a:p>
          </p:txBody>
        </p:sp>
      </p:grpSp>
      <p:sp>
        <p:nvSpPr>
          <p:cNvPr id="43" name="TextBox 43"/>
          <p:cNvSpPr txBox="1"/>
          <p:nvPr/>
        </p:nvSpPr>
        <p:spPr>
          <a:xfrm>
            <a:off x="937546" y="2266162"/>
            <a:ext cx="16008611" cy="1793943"/>
          </a:xfrm>
          <a:prstGeom prst="rect">
            <a:avLst/>
          </a:prstGeom>
        </p:spPr>
        <p:txBody>
          <a:bodyPr lIns="0" tIns="0" rIns="0" bIns="0" rtlCol="0" anchor="t">
            <a:spAutoFit/>
          </a:bodyPr>
          <a:lstStyle/>
          <a:p>
            <a:pPr algn="l">
              <a:lnSpc>
                <a:spcPts val="3916"/>
              </a:lnSpc>
            </a:pPr>
            <a:r>
              <a:rPr lang="en-US" sz="2797" b="1">
                <a:solidFill>
                  <a:srgbClr val="FFFFFF"/>
                </a:solidFill>
                <a:latin typeface="Source Sans Pro 1 Bold"/>
                <a:ea typeface="Source Sans Pro 1 Bold"/>
                <a:cs typeface="Source Sans Pro 1 Bold"/>
                <a:sym typeface="Source Sans Pro 1 Bold"/>
              </a:rPr>
              <a:t>Member Value:</a:t>
            </a:r>
          </a:p>
          <a:p>
            <a:pPr algn="l">
              <a:lnSpc>
                <a:spcPts val="3636"/>
              </a:lnSpc>
            </a:pPr>
            <a:r>
              <a:rPr lang="en-US" sz="2597">
                <a:solidFill>
                  <a:srgbClr val="FFFFFF"/>
                </a:solidFill>
                <a:latin typeface="Source Sans Pro 3"/>
                <a:ea typeface="Source Sans Pro 3"/>
                <a:cs typeface="Source Sans Pro 3"/>
                <a:sym typeface="Source Sans Pro 3"/>
              </a:rPr>
              <a:t>The AAVSB membership strengthens regulatory effectiveness by combining expert support, modern infrastructure, and shared solutions—so boards can protect the public and advance veterinary medicine with confidence.</a:t>
            </a:r>
          </a:p>
          <a:p>
            <a:pPr marL="0" lvl="0" indent="0" algn="l">
              <a:lnSpc>
                <a:spcPts val="3076"/>
              </a:lnSpc>
              <a:spcBef>
                <a:spcPct val="0"/>
              </a:spcBef>
            </a:pPr>
            <a:endParaRPr lang="en-US" sz="2597">
              <a:solidFill>
                <a:srgbClr val="FFFFFF"/>
              </a:solidFill>
              <a:latin typeface="Source Sans Pro 3"/>
              <a:ea typeface="Source Sans Pro 3"/>
              <a:cs typeface="Source Sans Pro 3"/>
              <a:sym typeface="Source Sans Pro 3"/>
            </a:endParaRPr>
          </a:p>
        </p:txBody>
      </p:sp>
      <p:grpSp>
        <p:nvGrpSpPr>
          <p:cNvPr id="44" name="Group 44"/>
          <p:cNvGrpSpPr/>
          <p:nvPr/>
        </p:nvGrpSpPr>
        <p:grpSpPr>
          <a:xfrm>
            <a:off x="6646040" y="6898487"/>
            <a:ext cx="4891540" cy="2720867"/>
            <a:chOff x="0" y="0"/>
            <a:chExt cx="6522054" cy="3627823"/>
          </a:xfrm>
        </p:grpSpPr>
        <p:grpSp>
          <p:nvGrpSpPr>
            <p:cNvPr id="45" name="Group 45"/>
            <p:cNvGrpSpPr/>
            <p:nvPr/>
          </p:nvGrpSpPr>
          <p:grpSpPr>
            <a:xfrm>
              <a:off x="0" y="0"/>
              <a:ext cx="6522054" cy="3627823"/>
              <a:chOff x="0" y="0"/>
              <a:chExt cx="1262530" cy="702269"/>
            </a:xfrm>
          </p:grpSpPr>
          <p:sp>
            <p:nvSpPr>
              <p:cNvPr id="46" name="Freeform 46"/>
              <p:cNvSpPr/>
              <p:nvPr/>
            </p:nvSpPr>
            <p:spPr>
              <a:xfrm>
                <a:off x="0" y="0"/>
                <a:ext cx="1262530" cy="702269"/>
              </a:xfrm>
              <a:custGeom>
                <a:avLst/>
                <a:gdLst/>
                <a:ahLst/>
                <a:cxnLst/>
                <a:rect l="l" t="t" r="r" b="b"/>
                <a:pathLst>
                  <a:path w="1262530" h="702269">
                    <a:moveTo>
                      <a:pt x="63309" y="0"/>
                    </a:moveTo>
                    <a:lnTo>
                      <a:pt x="1199221" y="0"/>
                    </a:lnTo>
                    <a:cubicBezTo>
                      <a:pt x="1216012" y="0"/>
                      <a:pt x="1232115" y="6670"/>
                      <a:pt x="1243987" y="18543"/>
                    </a:cubicBezTo>
                    <a:cubicBezTo>
                      <a:pt x="1255860" y="30415"/>
                      <a:pt x="1262530" y="46518"/>
                      <a:pt x="1262530" y="63309"/>
                    </a:cubicBezTo>
                    <a:lnTo>
                      <a:pt x="1262530" y="638960"/>
                    </a:lnTo>
                    <a:cubicBezTo>
                      <a:pt x="1262530" y="673925"/>
                      <a:pt x="1234186" y="702269"/>
                      <a:pt x="1199221" y="702269"/>
                    </a:cubicBezTo>
                    <a:lnTo>
                      <a:pt x="63309" y="702269"/>
                    </a:lnTo>
                    <a:cubicBezTo>
                      <a:pt x="28344" y="702269"/>
                      <a:pt x="0" y="673925"/>
                      <a:pt x="0" y="638960"/>
                    </a:cubicBezTo>
                    <a:lnTo>
                      <a:pt x="0" y="63309"/>
                    </a:lnTo>
                    <a:cubicBezTo>
                      <a:pt x="0" y="28344"/>
                      <a:pt x="28344" y="0"/>
                      <a:pt x="63309" y="0"/>
                    </a:cubicBezTo>
                    <a:close/>
                  </a:path>
                </a:pathLst>
              </a:custGeom>
              <a:solidFill>
                <a:srgbClr val="719A3E"/>
              </a:solidFill>
              <a:ln cap="rnd">
                <a:noFill/>
                <a:prstDash val="solid"/>
                <a:round/>
              </a:ln>
            </p:spPr>
            <p:txBody>
              <a:bodyPr/>
              <a:lstStyle/>
              <a:p>
                <a:endParaRPr lang="en-US"/>
              </a:p>
            </p:txBody>
          </p:sp>
          <p:sp>
            <p:nvSpPr>
              <p:cNvPr id="47" name="TextBox 47"/>
              <p:cNvSpPr txBox="1"/>
              <p:nvPr/>
            </p:nvSpPr>
            <p:spPr>
              <a:xfrm>
                <a:off x="0" y="-38100"/>
                <a:ext cx="1262530" cy="74036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48" name="Freeform 48"/>
            <p:cNvSpPr/>
            <p:nvPr/>
          </p:nvSpPr>
          <p:spPr>
            <a:xfrm>
              <a:off x="5070916" y="2179838"/>
              <a:ext cx="1004628" cy="989082"/>
            </a:xfrm>
            <a:custGeom>
              <a:avLst/>
              <a:gdLst/>
              <a:ahLst/>
              <a:cxnLst/>
              <a:rect l="l" t="t" r="r" b="b"/>
              <a:pathLst>
                <a:path w="1004628" h="989082">
                  <a:moveTo>
                    <a:pt x="0" y="0"/>
                  </a:moveTo>
                  <a:lnTo>
                    <a:pt x="1004628" y="0"/>
                  </a:lnTo>
                  <a:lnTo>
                    <a:pt x="1004628" y="989082"/>
                  </a:lnTo>
                  <a:lnTo>
                    <a:pt x="0" y="989082"/>
                  </a:lnTo>
                  <a:lnTo>
                    <a:pt x="0" y="0"/>
                  </a:lnTo>
                  <a:close/>
                </a:path>
              </a:pathLst>
            </a:custGeom>
            <a:blipFill>
              <a:blip>
                <a:extLst>
                  <a:ext uri="{96DAC541-7B7A-43D3-8B79-37D633B846F1}">
                    <asvg:svgBlip xmlns:asvg="http://schemas.microsoft.com/office/drawing/2016/SVG/main" r:embed="rId9"/>
                  </a:ext>
                </a:extLst>
              </a:blip>
              <a:stretch>
                <a:fillRect l="-1161" t="-2036" r="-1538" b="-2276"/>
              </a:stretch>
            </a:blipFill>
          </p:spPr>
          <p:txBody>
            <a:bodyPr/>
            <a:lstStyle/>
            <a:p>
              <a:endParaRPr lang="en-US"/>
            </a:p>
          </p:txBody>
        </p:sp>
        <p:sp>
          <p:nvSpPr>
            <p:cNvPr id="49" name="TextBox 49"/>
            <p:cNvSpPr txBox="1"/>
            <p:nvPr/>
          </p:nvSpPr>
          <p:spPr>
            <a:xfrm>
              <a:off x="307167" y="1357206"/>
              <a:ext cx="4606014" cy="2125746"/>
            </a:xfrm>
            <a:prstGeom prst="rect">
              <a:avLst/>
            </a:prstGeom>
          </p:spPr>
          <p:txBody>
            <a:bodyPr lIns="0" tIns="0" rIns="0" bIns="0" rtlCol="0" anchor="t">
              <a:spAutoFit/>
            </a:bodyPr>
            <a:lstStyle/>
            <a:p>
              <a:pPr algn="l">
                <a:lnSpc>
                  <a:spcPts val="2566"/>
                </a:lnSpc>
              </a:pPr>
              <a:r>
                <a:rPr lang="en-US" sz="1832">
                  <a:solidFill>
                    <a:srgbClr val="FFFFFF"/>
                  </a:solidFill>
                  <a:latin typeface="Source Sans Pro 1"/>
                  <a:ea typeface="Source Sans Pro 1"/>
                  <a:cs typeface="Source Sans Pro 1"/>
                  <a:sym typeface="Source Sans Pro 1"/>
                </a:rPr>
                <a:t>By participating in jurisdictional Board meetings, we support education and share insight into national trends and discussions shaping veterinary regulation.</a:t>
              </a:r>
            </a:p>
          </p:txBody>
        </p:sp>
        <p:sp>
          <p:nvSpPr>
            <p:cNvPr id="50" name="TextBox 50"/>
            <p:cNvSpPr txBox="1"/>
            <p:nvPr/>
          </p:nvSpPr>
          <p:spPr>
            <a:xfrm>
              <a:off x="307167" y="195951"/>
              <a:ext cx="5433897" cy="1014509"/>
            </a:xfrm>
            <a:prstGeom prst="rect">
              <a:avLst/>
            </a:prstGeom>
          </p:spPr>
          <p:txBody>
            <a:bodyPr lIns="0" tIns="0" rIns="0" bIns="0" rtlCol="0" anchor="t">
              <a:spAutoFit/>
            </a:bodyPr>
            <a:lstStyle/>
            <a:p>
              <a:pPr marL="0" lvl="0" indent="0" algn="l">
                <a:lnSpc>
                  <a:spcPts val="3076"/>
                </a:lnSpc>
                <a:spcBef>
                  <a:spcPct val="0"/>
                </a:spcBef>
              </a:pPr>
              <a:r>
                <a:rPr lang="en-US" sz="2197" b="1">
                  <a:solidFill>
                    <a:srgbClr val="FFFFFF"/>
                  </a:solidFill>
                  <a:latin typeface="Source Sans Pro 1 Bold"/>
                  <a:ea typeface="Source Sans Pro 1 Bold"/>
                  <a:cs typeface="Source Sans Pro 1 Bold"/>
                  <a:sym typeface="Source Sans Pro 1 Bold"/>
                </a:rPr>
                <a:t>Board Meeting Engagement &amp; Support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1042883" y="595894"/>
            <a:ext cx="10532830" cy="1435614"/>
            <a:chOff x="0" y="0"/>
            <a:chExt cx="2774079" cy="378104"/>
          </a:xfrm>
        </p:grpSpPr>
        <p:sp>
          <p:nvSpPr>
            <p:cNvPr id="3" name="Freeform 3"/>
            <p:cNvSpPr/>
            <p:nvPr/>
          </p:nvSpPr>
          <p:spPr>
            <a:xfrm>
              <a:off x="0" y="0"/>
              <a:ext cx="2774079" cy="378104"/>
            </a:xfrm>
            <a:custGeom>
              <a:avLst/>
              <a:gdLst/>
              <a:ahLst/>
              <a:cxnLst/>
              <a:rect l="l" t="t" r="r" b="b"/>
              <a:pathLst>
                <a:path w="2774079" h="378104">
                  <a:moveTo>
                    <a:pt x="22051" y="0"/>
                  </a:moveTo>
                  <a:lnTo>
                    <a:pt x="2752028" y="0"/>
                  </a:lnTo>
                  <a:cubicBezTo>
                    <a:pt x="2764206" y="0"/>
                    <a:pt x="2774079" y="9872"/>
                    <a:pt x="2774079" y="22051"/>
                  </a:cubicBezTo>
                  <a:lnTo>
                    <a:pt x="2774079" y="356053"/>
                  </a:lnTo>
                  <a:cubicBezTo>
                    <a:pt x="2774079" y="368232"/>
                    <a:pt x="2764206" y="378104"/>
                    <a:pt x="2752028" y="378104"/>
                  </a:cubicBezTo>
                  <a:lnTo>
                    <a:pt x="22051" y="378104"/>
                  </a:lnTo>
                  <a:cubicBezTo>
                    <a:pt x="9872" y="378104"/>
                    <a:pt x="0" y="368232"/>
                    <a:pt x="0" y="356053"/>
                  </a:cubicBezTo>
                  <a:lnTo>
                    <a:pt x="0" y="22051"/>
                  </a:lnTo>
                  <a:cubicBezTo>
                    <a:pt x="0" y="9872"/>
                    <a:pt x="9872" y="0"/>
                    <a:pt x="22051" y="0"/>
                  </a:cubicBezTo>
                  <a:close/>
                </a:path>
              </a:pathLst>
            </a:custGeom>
            <a:solidFill>
              <a:srgbClr val="F1F1F1"/>
            </a:solidFill>
          </p:spPr>
          <p:txBody>
            <a:bodyPr/>
            <a:lstStyle/>
            <a:p>
              <a:endParaRPr lang="en-US"/>
            </a:p>
          </p:txBody>
        </p:sp>
        <p:sp>
          <p:nvSpPr>
            <p:cNvPr id="4" name="TextBox 4"/>
            <p:cNvSpPr txBox="1"/>
            <p:nvPr/>
          </p:nvSpPr>
          <p:spPr>
            <a:xfrm>
              <a:off x="0" y="-66675"/>
              <a:ext cx="2774079" cy="444779"/>
            </a:xfrm>
            <a:prstGeom prst="rect">
              <a:avLst/>
            </a:prstGeom>
          </p:spPr>
          <p:txBody>
            <a:bodyPr lIns="50800" tIns="50800" rIns="50800" bIns="50800" rtlCol="0" anchor="ctr"/>
            <a:lstStyle/>
            <a:p>
              <a:pPr algn="ctr">
                <a:lnSpc>
                  <a:spcPts val="2700"/>
                </a:lnSpc>
              </a:pPr>
              <a:endParaRPr/>
            </a:p>
          </p:txBody>
        </p:sp>
      </p:grpSp>
      <p:sp>
        <p:nvSpPr>
          <p:cNvPr id="5" name="Freeform 5"/>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3"/>
            <a:stretch>
              <a:fillRect/>
            </a:stretch>
          </a:blipFill>
        </p:spPr>
        <p:txBody>
          <a:bodyPr/>
          <a:lstStyle/>
          <a:p>
            <a:endParaRPr lang="en-US"/>
          </a:p>
        </p:txBody>
      </p:sp>
      <p:sp>
        <p:nvSpPr>
          <p:cNvPr id="6" name="Freeform 6"/>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2189567" y="5941227"/>
            <a:ext cx="5674587" cy="2435366"/>
            <a:chOff x="0" y="0"/>
            <a:chExt cx="2318761" cy="995144"/>
          </a:xfrm>
        </p:grpSpPr>
        <p:sp>
          <p:nvSpPr>
            <p:cNvPr id="8" name="Freeform 8"/>
            <p:cNvSpPr/>
            <p:nvPr/>
          </p:nvSpPr>
          <p:spPr>
            <a:xfrm>
              <a:off x="0" y="0"/>
              <a:ext cx="2318761" cy="995144"/>
            </a:xfrm>
            <a:custGeom>
              <a:avLst/>
              <a:gdLst/>
              <a:ahLst/>
              <a:cxnLst/>
              <a:rect l="l" t="t" r="r" b="b"/>
              <a:pathLst>
                <a:path w="2318761" h="995144">
                  <a:moveTo>
                    <a:pt x="69580" y="0"/>
                  </a:moveTo>
                  <a:lnTo>
                    <a:pt x="2249181" y="0"/>
                  </a:lnTo>
                  <a:cubicBezTo>
                    <a:pt x="2267635" y="0"/>
                    <a:pt x="2285333" y="7331"/>
                    <a:pt x="2298382" y="20380"/>
                  </a:cubicBezTo>
                  <a:cubicBezTo>
                    <a:pt x="2311430" y="33428"/>
                    <a:pt x="2318761" y="51126"/>
                    <a:pt x="2318761" y="69580"/>
                  </a:cubicBezTo>
                  <a:lnTo>
                    <a:pt x="2318761" y="925564"/>
                  </a:lnTo>
                  <a:cubicBezTo>
                    <a:pt x="2318761" y="944018"/>
                    <a:pt x="2311430" y="961716"/>
                    <a:pt x="2298382" y="974765"/>
                  </a:cubicBezTo>
                  <a:cubicBezTo>
                    <a:pt x="2285333" y="987814"/>
                    <a:pt x="2267635" y="995144"/>
                    <a:pt x="2249181" y="995144"/>
                  </a:cubicBezTo>
                  <a:lnTo>
                    <a:pt x="69580" y="995144"/>
                  </a:lnTo>
                  <a:cubicBezTo>
                    <a:pt x="51126" y="995144"/>
                    <a:pt x="33428" y="987814"/>
                    <a:pt x="20380" y="974765"/>
                  </a:cubicBezTo>
                  <a:cubicBezTo>
                    <a:pt x="7331" y="961716"/>
                    <a:pt x="0" y="944018"/>
                    <a:pt x="0" y="925564"/>
                  </a:cubicBezTo>
                  <a:lnTo>
                    <a:pt x="0" y="69580"/>
                  </a:lnTo>
                  <a:cubicBezTo>
                    <a:pt x="0" y="51126"/>
                    <a:pt x="7331" y="33428"/>
                    <a:pt x="20380" y="20380"/>
                  </a:cubicBezTo>
                  <a:cubicBezTo>
                    <a:pt x="33428" y="7331"/>
                    <a:pt x="51126" y="0"/>
                    <a:pt x="69580" y="0"/>
                  </a:cubicBezTo>
                  <a:close/>
                </a:path>
              </a:pathLst>
            </a:custGeom>
            <a:solidFill>
              <a:srgbClr val="F1F1F1"/>
            </a:solidFill>
          </p:spPr>
          <p:txBody>
            <a:bodyPr/>
            <a:lstStyle/>
            <a:p>
              <a:endParaRPr lang="en-US"/>
            </a:p>
          </p:txBody>
        </p:sp>
        <p:sp>
          <p:nvSpPr>
            <p:cNvPr id="9" name="TextBox 9"/>
            <p:cNvSpPr txBox="1"/>
            <p:nvPr/>
          </p:nvSpPr>
          <p:spPr>
            <a:xfrm>
              <a:off x="0" y="-57150"/>
              <a:ext cx="2318761" cy="1052294"/>
            </a:xfrm>
            <a:prstGeom prst="rect">
              <a:avLst/>
            </a:prstGeom>
          </p:spPr>
          <p:txBody>
            <a:bodyPr lIns="55627" tIns="55627" rIns="55627" bIns="55627" rtlCol="0" anchor="ctr"/>
            <a:lstStyle/>
            <a:p>
              <a:pPr algn="ctr">
                <a:lnSpc>
                  <a:spcPts val="4479"/>
                </a:lnSpc>
              </a:pPr>
              <a:endParaRPr/>
            </a:p>
          </p:txBody>
        </p:sp>
      </p:grpSp>
      <p:grpSp>
        <p:nvGrpSpPr>
          <p:cNvPr id="10" name="Group 10"/>
          <p:cNvGrpSpPr/>
          <p:nvPr/>
        </p:nvGrpSpPr>
        <p:grpSpPr>
          <a:xfrm>
            <a:off x="12412901" y="6139922"/>
            <a:ext cx="3344514" cy="2037978"/>
            <a:chOff x="0" y="0"/>
            <a:chExt cx="4459352" cy="2717304"/>
          </a:xfrm>
        </p:grpSpPr>
        <p:sp>
          <p:nvSpPr>
            <p:cNvPr id="11" name="Freeform 11"/>
            <p:cNvSpPr/>
            <p:nvPr/>
          </p:nvSpPr>
          <p:spPr>
            <a:xfrm>
              <a:off x="0" y="378080"/>
              <a:ext cx="2421032" cy="2339224"/>
            </a:xfrm>
            <a:custGeom>
              <a:avLst/>
              <a:gdLst/>
              <a:ahLst/>
              <a:cxnLst/>
              <a:rect l="l" t="t" r="r" b="b"/>
              <a:pathLst>
                <a:path w="2421032" h="2339224">
                  <a:moveTo>
                    <a:pt x="0" y="0"/>
                  </a:moveTo>
                  <a:lnTo>
                    <a:pt x="2421032" y="0"/>
                  </a:lnTo>
                  <a:lnTo>
                    <a:pt x="2421032" y="2339224"/>
                  </a:lnTo>
                  <a:lnTo>
                    <a:pt x="0" y="2339224"/>
                  </a:lnTo>
                  <a:lnTo>
                    <a:pt x="0" y="0"/>
                  </a:lnTo>
                  <a:close/>
                </a:path>
              </a:pathLst>
            </a:custGeom>
            <a:blipFill>
              <a:blip r:embed="rId5"/>
              <a:stretch>
                <a:fillRect/>
              </a:stretch>
            </a:blipFill>
          </p:spPr>
          <p:txBody>
            <a:bodyPr/>
            <a:lstStyle/>
            <a:p>
              <a:endParaRPr lang="en-US"/>
            </a:p>
          </p:txBody>
        </p:sp>
        <p:grpSp>
          <p:nvGrpSpPr>
            <p:cNvPr id="12" name="Group 12"/>
            <p:cNvGrpSpPr/>
            <p:nvPr/>
          </p:nvGrpSpPr>
          <p:grpSpPr>
            <a:xfrm>
              <a:off x="1485710" y="545479"/>
              <a:ext cx="2927419" cy="623766"/>
              <a:chOff x="0" y="0"/>
              <a:chExt cx="3151672" cy="671549"/>
            </a:xfrm>
          </p:grpSpPr>
          <p:sp>
            <p:nvSpPr>
              <p:cNvPr id="13" name="Freeform 13"/>
              <p:cNvSpPr/>
              <p:nvPr/>
            </p:nvSpPr>
            <p:spPr>
              <a:xfrm>
                <a:off x="0" y="0"/>
                <a:ext cx="3151672" cy="671549"/>
              </a:xfrm>
              <a:custGeom>
                <a:avLst/>
                <a:gdLst/>
                <a:ahLst/>
                <a:cxnLst/>
                <a:rect l="l" t="t" r="r" b="b"/>
                <a:pathLst>
                  <a:path w="3151672" h="671549">
                    <a:moveTo>
                      <a:pt x="52892" y="0"/>
                    </a:moveTo>
                    <a:lnTo>
                      <a:pt x="3098780" y="0"/>
                    </a:lnTo>
                    <a:cubicBezTo>
                      <a:pt x="3112808" y="0"/>
                      <a:pt x="3126261" y="5573"/>
                      <a:pt x="3136180" y="15492"/>
                    </a:cubicBezTo>
                    <a:cubicBezTo>
                      <a:pt x="3146100" y="25411"/>
                      <a:pt x="3151672" y="38865"/>
                      <a:pt x="3151672" y="52892"/>
                    </a:cubicBezTo>
                    <a:lnTo>
                      <a:pt x="3151672" y="618657"/>
                    </a:lnTo>
                    <a:cubicBezTo>
                      <a:pt x="3151672" y="632685"/>
                      <a:pt x="3146100" y="646138"/>
                      <a:pt x="3136180" y="656057"/>
                    </a:cubicBezTo>
                    <a:cubicBezTo>
                      <a:pt x="3126261" y="665977"/>
                      <a:pt x="3112808" y="671549"/>
                      <a:pt x="3098780" y="671549"/>
                    </a:cubicBezTo>
                    <a:lnTo>
                      <a:pt x="52892" y="671549"/>
                    </a:lnTo>
                    <a:cubicBezTo>
                      <a:pt x="38865" y="671549"/>
                      <a:pt x="25411" y="665977"/>
                      <a:pt x="15492" y="656057"/>
                    </a:cubicBezTo>
                    <a:cubicBezTo>
                      <a:pt x="5573" y="646138"/>
                      <a:pt x="0" y="632685"/>
                      <a:pt x="0" y="618657"/>
                    </a:cubicBezTo>
                    <a:lnTo>
                      <a:pt x="0" y="52892"/>
                    </a:lnTo>
                    <a:cubicBezTo>
                      <a:pt x="0" y="38865"/>
                      <a:pt x="5573" y="25411"/>
                      <a:pt x="15492" y="15492"/>
                    </a:cubicBezTo>
                    <a:cubicBezTo>
                      <a:pt x="25411" y="5573"/>
                      <a:pt x="38865" y="0"/>
                      <a:pt x="52892" y="0"/>
                    </a:cubicBezTo>
                    <a:close/>
                  </a:path>
                </a:pathLst>
              </a:custGeom>
              <a:solidFill>
                <a:srgbClr val="FFFFFF"/>
              </a:solidFill>
            </p:spPr>
            <p:txBody>
              <a:bodyPr/>
              <a:lstStyle/>
              <a:p>
                <a:endParaRPr lang="en-US"/>
              </a:p>
            </p:txBody>
          </p:sp>
          <p:sp>
            <p:nvSpPr>
              <p:cNvPr id="14" name="TextBox 14"/>
              <p:cNvSpPr txBox="1"/>
              <p:nvPr/>
            </p:nvSpPr>
            <p:spPr>
              <a:xfrm>
                <a:off x="0" y="-19050"/>
                <a:ext cx="3151672" cy="690599"/>
              </a:xfrm>
              <a:prstGeom prst="rect">
                <a:avLst/>
              </a:prstGeom>
            </p:spPr>
            <p:txBody>
              <a:bodyPr lIns="52428" tIns="52428" rIns="52428" bIns="52428" rtlCol="0" anchor="ctr"/>
              <a:lstStyle/>
              <a:p>
                <a:pPr algn="ctr">
                  <a:lnSpc>
                    <a:spcPts val="420"/>
                  </a:lnSpc>
                </a:pPr>
                <a:endParaRPr/>
              </a:p>
            </p:txBody>
          </p:sp>
        </p:grpSp>
        <p:grpSp>
          <p:nvGrpSpPr>
            <p:cNvPr id="15" name="Group 15"/>
            <p:cNvGrpSpPr/>
            <p:nvPr/>
          </p:nvGrpSpPr>
          <p:grpSpPr>
            <a:xfrm rot="9504255">
              <a:off x="3942757" y="910517"/>
              <a:ext cx="321928" cy="486956"/>
              <a:chOff x="0" y="0"/>
              <a:chExt cx="470177" cy="711200"/>
            </a:xfrm>
          </p:grpSpPr>
          <p:sp>
            <p:nvSpPr>
              <p:cNvPr id="16" name="Freeform 16"/>
              <p:cNvSpPr/>
              <p:nvPr/>
            </p:nvSpPr>
            <p:spPr>
              <a:xfrm>
                <a:off x="0" y="0"/>
                <a:ext cx="470177" cy="711200"/>
              </a:xfrm>
              <a:custGeom>
                <a:avLst/>
                <a:gdLst/>
                <a:ahLst/>
                <a:cxnLst/>
                <a:rect l="l" t="t" r="r" b="b"/>
                <a:pathLst>
                  <a:path w="470177" h="711200">
                    <a:moveTo>
                      <a:pt x="235088" y="0"/>
                    </a:moveTo>
                    <a:lnTo>
                      <a:pt x="470177" y="711200"/>
                    </a:lnTo>
                    <a:lnTo>
                      <a:pt x="0" y="711200"/>
                    </a:lnTo>
                    <a:lnTo>
                      <a:pt x="235088" y="0"/>
                    </a:lnTo>
                    <a:close/>
                  </a:path>
                </a:pathLst>
              </a:custGeom>
              <a:solidFill>
                <a:srgbClr val="FFFFFF"/>
              </a:solidFill>
            </p:spPr>
            <p:txBody>
              <a:bodyPr/>
              <a:lstStyle/>
              <a:p>
                <a:endParaRPr lang="en-US"/>
              </a:p>
            </p:txBody>
          </p:sp>
          <p:sp>
            <p:nvSpPr>
              <p:cNvPr id="17" name="TextBox 17"/>
              <p:cNvSpPr txBox="1"/>
              <p:nvPr/>
            </p:nvSpPr>
            <p:spPr>
              <a:xfrm>
                <a:off x="73465" y="311150"/>
                <a:ext cx="323247" cy="349250"/>
              </a:xfrm>
              <a:prstGeom prst="rect">
                <a:avLst/>
              </a:prstGeom>
            </p:spPr>
            <p:txBody>
              <a:bodyPr lIns="52428" tIns="52428" rIns="52428" bIns="52428" rtlCol="0" anchor="ctr"/>
              <a:lstStyle/>
              <a:p>
                <a:pPr algn="ctr">
                  <a:lnSpc>
                    <a:spcPts val="420"/>
                  </a:lnSpc>
                </a:pPr>
                <a:endParaRPr/>
              </a:p>
            </p:txBody>
          </p:sp>
        </p:grpSp>
        <p:grpSp>
          <p:nvGrpSpPr>
            <p:cNvPr id="18" name="Group 18"/>
            <p:cNvGrpSpPr/>
            <p:nvPr/>
          </p:nvGrpSpPr>
          <p:grpSpPr>
            <a:xfrm rot="7951671">
              <a:off x="3904912" y="956712"/>
              <a:ext cx="203155" cy="486956"/>
              <a:chOff x="0" y="0"/>
              <a:chExt cx="296709" cy="711200"/>
            </a:xfrm>
          </p:grpSpPr>
          <p:sp>
            <p:nvSpPr>
              <p:cNvPr id="19" name="Freeform 19"/>
              <p:cNvSpPr/>
              <p:nvPr/>
            </p:nvSpPr>
            <p:spPr>
              <a:xfrm>
                <a:off x="0" y="0"/>
                <a:ext cx="296709" cy="711200"/>
              </a:xfrm>
              <a:custGeom>
                <a:avLst/>
                <a:gdLst/>
                <a:ahLst/>
                <a:cxnLst/>
                <a:rect l="l" t="t" r="r" b="b"/>
                <a:pathLst>
                  <a:path w="296709" h="711200">
                    <a:moveTo>
                      <a:pt x="148354" y="0"/>
                    </a:moveTo>
                    <a:lnTo>
                      <a:pt x="296709" y="711200"/>
                    </a:lnTo>
                    <a:lnTo>
                      <a:pt x="0" y="711200"/>
                    </a:lnTo>
                    <a:lnTo>
                      <a:pt x="148354" y="0"/>
                    </a:lnTo>
                    <a:close/>
                  </a:path>
                </a:pathLst>
              </a:custGeom>
              <a:solidFill>
                <a:srgbClr val="FFFFFF"/>
              </a:solidFill>
            </p:spPr>
            <p:txBody>
              <a:bodyPr/>
              <a:lstStyle/>
              <a:p>
                <a:endParaRPr lang="en-US"/>
              </a:p>
            </p:txBody>
          </p:sp>
          <p:sp>
            <p:nvSpPr>
              <p:cNvPr id="20" name="TextBox 20"/>
              <p:cNvSpPr txBox="1"/>
              <p:nvPr/>
            </p:nvSpPr>
            <p:spPr>
              <a:xfrm>
                <a:off x="46361" y="311150"/>
                <a:ext cx="203987" cy="349250"/>
              </a:xfrm>
              <a:prstGeom prst="rect">
                <a:avLst/>
              </a:prstGeom>
            </p:spPr>
            <p:txBody>
              <a:bodyPr lIns="52428" tIns="52428" rIns="52428" bIns="52428" rtlCol="0" anchor="ctr"/>
              <a:lstStyle/>
              <a:p>
                <a:pPr algn="ctr">
                  <a:lnSpc>
                    <a:spcPts val="420"/>
                  </a:lnSpc>
                </a:pPr>
                <a:endParaRPr/>
              </a:p>
            </p:txBody>
          </p:sp>
        </p:grpSp>
        <p:sp>
          <p:nvSpPr>
            <p:cNvPr id="21" name="Freeform 21"/>
            <p:cNvSpPr/>
            <p:nvPr/>
          </p:nvSpPr>
          <p:spPr>
            <a:xfrm flipH="1">
              <a:off x="1439487" y="507047"/>
              <a:ext cx="3019866" cy="905960"/>
            </a:xfrm>
            <a:custGeom>
              <a:avLst/>
              <a:gdLst/>
              <a:ahLst/>
              <a:cxnLst/>
              <a:rect l="l" t="t" r="r" b="b"/>
              <a:pathLst>
                <a:path w="3019866" h="905960">
                  <a:moveTo>
                    <a:pt x="3019865" y="0"/>
                  </a:moveTo>
                  <a:lnTo>
                    <a:pt x="0" y="0"/>
                  </a:lnTo>
                  <a:lnTo>
                    <a:pt x="0" y="905960"/>
                  </a:lnTo>
                  <a:lnTo>
                    <a:pt x="3019865" y="905960"/>
                  </a:lnTo>
                  <a:lnTo>
                    <a:pt x="3019865"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1871289" y="488329"/>
              <a:ext cx="2156260" cy="681251"/>
            </a:xfrm>
            <a:prstGeom prst="rect">
              <a:avLst/>
            </a:prstGeom>
          </p:spPr>
          <p:txBody>
            <a:bodyPr lIns="0" tIns="0" rIns="0" bIns="0" rtlCol="0" anchor="t">
              <a:spAutoFit/>
            </a:bodyPr>
            <a:lstStyle/>
            <a:p>
              <a:pPr algn="ctr">
                <a:lnSpc>
                  <a:spcPts val="4361"/>
                </a:lnSpc>
              </a:pPr>
              <a:r>
                <a:rPr lang="en-US" sz="3115" spc="93">
                  <a:solidFill>
                    <a:srgbClr val="1C4078"/>
                  </a:solidFill>
                  <a:latin typeface="Source Sans Pro 2"/>
                  <a:ea typeface="Source Sans Pro 2"/>
                  <a:cs typeface="Source Sans Pro 2"/>
                  <a:sym typeface="Source Sans Pro 2"/>
                </a:rPr>
                <a:t>Connect</a:t>
              </a:r>
            </a:p>
          </p:txBody>
        </p:sp>
        <p:sp>
          <p:nvSpPr>
            <p:cNvPr id="23" name="TextBox 23"/>
            <p:cNvSpPr txBox="1"/>
            <p:nvPr/>
          </p:nvSpPr>
          <p:spPr>
            <a:xfrm>
              <a:off x="2421032" y="1359316"/>
              <a:ext cx="1943875" cy="1238300"/>
            </a:xfrm>
            <a:prstGeom prst="rect">
              <a:avLst/>
            </a:prstGeom>
          </p:spPr>
          <p:txBody>
            <a:bodyPr lIns="0" tIns="0" rIns="0" bIns="0" rtlCol="0" anchor="t">
              <a:spAutoFit/>
            </a:bodyPr>
            <a:lstStyle/>
            <a:p>
              <a:pPr algn="l">
                <a:lnSpc>
                  <a:spcPts val="2366"/>
                </a:lnSpc>
              </a:pPr>
              <a:r>
                <a:rPr lang="en-US" sz="2628" spc="78">
                  <a:solidFill>
                    <a:srgbClr val="1C4078"/>
                  </a:solidFill>
                  <a:latin typeface="Source Sans Pro 2"/>
                  <a:ea typeface="Source Sans Pro 2"/>
                  <a:cs typeface="Source Sans Pro 2"/>
                  <a:sym typeface="Source Sans Pro 2"/>
                </a:rPr>
                <a:t>For </a:t>
              </a:r>
            </a:p>
            <a:p>
              <a:pPr algn="l">
                <a:lnSpc>
                  <a:spcPts val="2366"/>
                </a:lnSpc>
              </a:pPr>
              <a:r>
                <a:rPr lang="en-US" sz="2628" spc="78">
                  <a:solidFill>
                    <a:srgbClr val="1C4078"/>
                  </a:solidFill>
                  <a:latin typeface="Source Sans Pro 2"/>
                  <a:ea typeface="Source Sans Pro 2"/>
                  <a:cs typeface="Source Sans Pro 2"/>
                  <a:sym typeface="Source Sans Pro 2"/>
                </a:rPr>
                <a:t>Member </a:t>
              </a:r>
            </a:p>
            <a:p>
              <a:pPr algn="l">
                <a:lnSpc>
                  <a:spcPts val="2366"/>
                </a:lnSpc>
              </a:pPr>
              <a:r>
                <a:rPr lang="en-US" sz="2628" spc="78">
                  <a:solidFill>
                    <a:srgbClr val="1C4078"/>
                  </a:solidFill>
                  <a:latin typeface="Source Sans Pro 2"/>
                  <a:ea typeface="Source Sans Pro 2"/>
                  <a:cs typeface="Source Sans Pro 2"/>
                  <a:sym typeface="Source Sans Pro 2"/>
                </a:rPr>
                <a:t>Boards</a:t>
              </a:r>
            </a:p>
          </p:txBody>
        </p:sp>
        <p:grpSp>
          <p:nvGrpSpPr>
            <p:cNvPr id="24" name="Group 24"/>
            <p:cNvGrpSpPr/>
            <p:nvPr/>
          </p:nvGrpSpPr>
          <p:grpSpPr>
            <a:xfrm rot="-9578515">
              <a:off x="1227138" y="377756"/>
              <a:ext cx="303717" cy="459409"/>
              <a:chOff x="0" y="0"/>
              <a:chExt cx="470177" cy="711200"/>
            </a:xfrm>
          </p:grpSpPr>
          <p:sp>
            <p:nvSpPr>
              <p:cNvPr id="25" name="Freeform 25"/>
              <p:cNvSpPr/>
              <p:nvPr/>
            </p:nvSpPr>
            <p:spPr>
              <a:xfrm>
                <a:off x="0" y="0"/>
                <a:ext cx="470177" cy="711200"/>
              </a:xfrm>
              <a:custGeom>
                <a:avLst/>
                <a:gdLst/>
                <a:ahLst/>
                <a:cxnLst/>
                <a:rect l="l" t="t" r="r" b="b"/>
                <a:pathLst>
                  <a:path w="470177" h="711200">
                    <a:moveTo>
                      <a:pt x="235088" y="0"/>
                    </a:moveTo>
                    <a:lnTo>
                      <a:pt x="470177" y="711200"/>
                    </a:lnTo>
                    <a:lnTo>
                      <a:pt x="0" y="711200"/>
                    </a:lnTo>
                    <a:lnTo>
                      <a:pt x="235088" y="0"/>
                    </a:lnTo>
                    <a:close/>
                  </a:path>
                </a:pathLst>
              </a:custGeom>
              <a:solidFill>
                <a:srgbClr val="FFFFFF"/>
              </a:solidFill>
            </p:spPr>
            <p:txBody>
              <a:bodyPr/>
              <a:lstStyle/>
              <a:p>
                <a:endParaRPr lang="en-US"/>
              </a:p>
            </p:txBody>
          </p:sp>
          <p:sp>
            <p:nvSpPr>
              <p:cNvPr id="26" name="TextBox 26"/>
              <p:cNvSpPr txBox="1"/>
              <p:nvPr/>
            </p:nvSpPr>
            <p:spPr>
              <a:xfrm>
                <a:off x="73465" y="311150"/>
                <a:ext cx="323247" cy="349250"/>
              </a:xfrm>
              <a:prstGeom prst="rect">
                <a:avLst/>
              </a:prstGeom>
            </p:spPr>
            <p:txBody>
              <a:bodyPr lIns="49462" tIns="49462" rIns="49462" bIns="49462" rtlCol="0" anchor="ctr"/>
              <a:lstStyle/>
              <a:p>
                <a:pPr algn="ctr">
                  <a:lnSpc>
                    <a:spcPts val="420"/>
                  </a:lnSpc>
                </a:pPr>
                <a:endParaRPr/>
              </a:p>
            </p:txBody>
          </p:sp>
        </p:grpSp>
        <p:grpSp>
          <p:nvGrpSpPr>
            <p:cNvPr id="27" name="Group 27"/>
            <p:cNvGrpSpPr/>
            <p:nvPr/>
          </p:nvGrpSpPr>
          <p:grpSpPr>
            <a:xfrm rot="-7971985">
              <a:off x="1375027" y="433618"/>
              <a:ext cx="191663" cy="459409"/>
              <a:chOff x="0" y="0"/>
              <a:chExt cx="296709" cy="711200"/>
            </a:xfrm>
          </p:grpSpPr>
          <p:sp>
            <p:nvSpPr>
              <p:cNvPr id="28" name="Freeform 28"/>
              <p:cNvSpPr/>
              <p:nvPr/>
            </p:nvSpPr>
            <p:spPr>
              <a:xfrm>
                <a:off x="0" y="0"/>
                <a:ext cx="296709" cy="711200"/>
              </a:xfrm>
              <a:custGeom>
                <a:avLst/>
                <a:gdLst/>
                <a:ahLst/>
                <a:cxnLst/>
                <a:rect l="l" t="t" r="r" b="b"/>
                <a:pathLst>
                  <a:path w="296709" h="711200">
                    <a:moveTo>
                      <a:pt x="148354" y="0"/>
                    </a:moveTo>
                    <a:lnTo>
                      <a:pt x="296709" y="711200"/>
                    </a:lnTo>
                    <a:lnTo>
                      <a:pt x="0" y="711200"/>
                    </a:lnTo>
                    <a:lnTo>
                      <a:pt x="148354" y="0"/>
                    </a:lnTo>
                    <a:close/>
                  </a:path>
                </a:pathLst>
              </a:custGeom>
              <a:solidFill>
                <a:srgbClr val="FFFFFF"/>
              </a:solidFill>
            </p:spPr>
            <p:txBody>
              <a:bodyPr/>
              <a:lstStyle/>
              <a:p>
                <a:endParaRPr lang="en-US"/>
              </a:p>
            </p:txBody>
          </p:sp>
          <p:sp>
            <p:nvSpPr>
              <p:cNvPr id="29" name="TextBox 29"/>
              <p:cNvSpPr txBox="1"/>
              <p:nvPr/>
            </p:nvSpPr>
            <p:spPr>
              <a:xfrm>
                <a:off x="46361" y="311150"/>
                <a:ext cx="203987" cy="349250"/>
              </a:xfrm>
              <a:prstGeom prst="rect">
                <a:avLst/>
              </a:prstGeom>
            </p:spPr>
            <p:txBody>
              <a:bodyPr lIns="49462" tIns="49462" rIns="49462" bIns="49462" rtlCol="0" anchor="ctr"/>
              <a:lstStyle/>
              <a:p>
                <a:pPr algn="ctr">
                  <a:lnSpc>
                    <a:spcPts val="420"/>
                  </a:lnSpc>
                </a:pPr>
                <a:endParaRPr/>
              </a:p>
            </p:txBody>
          </p:sp>
        </p:grpSp>
        <p:grpSp>
          <p:nvGrpSpPr>
            <p:cNvPr id="30" name="Group 30"/>
            <p:cNvGrpSpPr/>
            <p:nvPr/>
          </p:nvGrpSpPr>
          <p:grpSpPr>
            <a:xfrm>
              <a:off x="1088953" y="45035"/>
              <a:ext cx="2761820" cy="588481"/>
              <a:chOff x="0" y="0"/>
              <a:chExt cx="3151672" cy="671549"/>
            </a:xfrm>
          </p:grpSpPr>
          <p:sp>
            <p:nvSpPr>
              <p:cNvPr id="31" name="Freeform 31"/>
              <p:cNvSpPr/>
              <p:nvPr/>
            </p:nvSpPr>
            <p:spPr>
              <a:xfrm>
                <a:off x="0" y="0"/>
                <a:ext cx="3151672" cy="671549"/>
              </a:xfrm>
              <a:custGeom>
                <a:avLst/>
                <a:gdLst/>
                <a:ahLst/>
                <a:cxnLst/>
                <a:rect l="l" t="t" r="r" b="b"/>
                <a:pathLst>
                  <a:path w="3151672" h="671549">
                    <a:moveTo>
                      <a:pt x="56064" y="0"/>
                    </a:moveTo>
                    <a:lnTo>
                      <a:pt x="3095608" y="0"/>
                    </a:lnTo>
                    <a:cubicBezTo>
                      <a:pt x="3126572" y="0"/>
                      <a:pt x="3151672" y="25101"/>
                      <a:pt x="3151672" y="56064"/>
                    </a:cubicBezTo>
                    <a:lnTo>
                      <a:pt x="3151672" y="615485"/>
                    </a:lnTo>
                    <a:cubicBezTo>
                      <a:pt x="3151672" y="630354"/>
                      <a:pt x="3145766" y="644614"/>
                      <a:pt x="3135251" y="655128"/>
                    </a:cubicBezTo>
                    <a:cubicBezTo>
                      <a:pt x="3124737" y="665643"/>
                      <a:pt x="3110477" y="671549"/>
                      <a:pt x="3095608" y="671549"/>
                    </a:cubicBezTo>
                    <a:lnTo>
                      <a:pt x="56064" y="671549"/>
                    </a:lnTo>
                    <a:cubicBezTo>
                      <a:pt x="41195" y="671549"/>
                      <a:pt x="26935" y="665643"/>
                      <a:pt x="16421" y="655128"/>
                    </a:cubicBezTo>
                    <a:cubicBezTo>
                      <a:pt x="5907" y="644614"/>
                      <a:pt x="0" y="630354"/>
                      <a:pt x="0" y="615485"/>
                    </a:cubicBezTo>
                    <a:lnTo>
                      <a:pt x="0" y="56064"/>
                    </a:lnTo>
                    <a:cubicBezTo>
                      <a:pt x="0" y="25101"/>
                      <a:pt x="25101" y="0"/>
                      <a:pt x="56064" y="0"/>
                    </a:cubicBezTo>
                    <a:close/>
                  </a:path>
                </a:pathLst>
              </a:custGeom>
              <a:solidFill>
                <a:srgbClr val="FFFFFF"/>
              </a:solidFill>
            </p:spPr>
            <p:txBody>
              <a:bodyPr/>
              <a:lstStyle/>
              <a:p>
                <a:endParaRPr lang="en-US"/>
              </a:p>
            </p:txBody>
          </p:sp>
          <p:sp>
            <p:nvSpPr>
              <p:cNvPr id="32" name="TextBox 32"/>
              <p:cNvSpPr txBox="1"/>
              <p:nvPr/>
            </p:nvSpPr>
            <p:spPr>
              <a:xfrm>
                <a:off x="0" y="-19050"/>
                <a:ext cx="3151672" cy="690599"/>
              </a:xfrm>
              <a:prstGeom prst="rect">
                <a:avLst/>
              </a:prstGeom>
            </p:spPr>
            <p:txBody>
              <a:bodyPr lIns="49462" tIns="49462" rIns="49462" bIns="49462" rtlCol="0" anchor="ctr"/>
              <a:lstStyle/>
              <a:p>
                <a:pPr algn="ctr">
                  <a:lnSpc>
                    <a:spcPts val="420"/>
                  </a:lnSpc>
                </a:pPr>
                <a:endParaRPr/>
              </a:p>
            </p:txBody>
          </p:sp>
        </p:grpSp>
        <p:sp>
          <p:nvSpPr>
            <p:cNvPr id="33" name="Freeform 33"/>
            <p:cNvSpPr/>
            <p:nvPr/>
          </p:nvSpPr>
          <p:spPr>
            <a:xfrm>
              <a:off x="1045344" y="0"/>
              <a:ext cx="2849037" cy="854711"/>
            </a:xfrm>
            <a:custGeom>
              <a:avLst/>
              <a:gdLst/>
              <a:ahLst/>
              <a:cxnLst/>
              <a:rect l="l" t="t" r="r" b="b"/>
              <a:pathLst>
                <a:path w="2849037" h="854711">
                  <a:moveTo>
                    <a:pt x="0" y="0"/>
                  </a:moveTo>
                  <a:lnTo>
                    <a:pt x="2849037" y="0"/>
                  </a:lnTo>
                  <a:lnTo>
                    <a:pt x="2849037" y="854711"/>
                  </a:lnTo>
                  <a:lnTo>
                    <a:pt x="0" y="85471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TextBox 34"/>
            <p:cNvSpPr txBox="1"/>
            <p:nvPr/>
          </p:nvSpPr>
          <p:spPr>
            <a:xfrm>
              <a:off x="1268208" y="-12115"/>
              <a:ext cx="2403310" cy="681203"/>
            </a:xfrm>
            <a:prstGeom prst="rect">
              <a:avLst/>
            </a:prstGeom>
          </p:spPr>
          <p:txBody>
            <a:bodyPr lIns="0" tIns="0" rIns="0" bIns="0" rtlCol="0" anchor="t">
              <a:spAutoFit/>
            </a:bodyPr>
            <a:lstStyle/>
            <a:p>
              <a:pPr algn="ctr">
                <a:lnSpc>
                  <a:spcPts val="4361"/>
                </a:lnSpc>
              </a:pPr>
              <a:r>
                <a:rPr lang="en-US" sz="3115" spc="93">
                  <a:solidFill>
                    <a:srgbClr val="1C4078"/>
                  </a:solidFill>
                  <a:latin typeface="Source Sans Pro 2"/>
                  <a:ea typeface="Source Sans Pro 2"/>
                  <a:cs typeface="Source Sans Pro 2"/>
                  <a:sym typeface="Source Sans Pro 2"/>
                </a:rPr>
                <a:t>VetBoard</a:t>
              </a:r>
            </a:p>
          </p:txBody>
        </p:sp>
      </p:grpSp>
      <p:grpSp>
        <p:nvGrpSpPr>
          <p:cNvPr id="35" name="Group 35"/>
          <p:cNvGrpSpPr/>
          <p:nvPr/>
        </p:nvGrpSpPr>
        <p:grpSpPr>
          <a:xfrm>
            <a:off x="12189567" y="3166390"/>
            <a:ext cx="5674587" cy="2417855"/>
            <a:chOff x="0" y="0"/>
            <a:chExt cx="2318761" cy="987989"/>
          </a:xfrm>
        </p:grpSpPr>
        <p:sp>
          <p:nvSpPr>
            <p:cNvPr id="36" name="Freeform 36"/>
            <p:cNvSpPr/>
            <p:nvPr/>
          </p:nvSpPr>
          <p:spPr>
            <a:xfrm>
              <a:off x="0" y="0"/>
              <a:ext cx="2318761" cy="987989"/>
            </a:xfrm>
            <a:custGeom>
              <a:avLst/>
              <a:gdLst/>
              <a:ahLst/>
              <a:cxnLst/>
              <a:rect l="l" t="t" r="r" b="b"/>
              <a:pathLst>
                <a:path w="2318761" h="987989">
                  <a:moveTo>
                    <a:pt x="69580" y="0"/>
                  </a:moveTo>
                  <a:lnTo>
                    <a:pt x="2249181" y="0"/>
                  </a:lnTo>
                  <a:cubicBezTo>
                    <a:pt x="2267635" y="0"/>
                    <a:pt x="2285333" y="7331"/>
                    <a:pt x="2298382" y="20380"/>
                  </a:cubicBezTo>
                  <a:cubicBezTo>
                    <a:pt x="2311430" y="33428"/>
                    <a:pt x="2318761" y="51126"/>
                    <a:pt x="2318761" y="69580"/>
                  </a:cubicBezTo>
                  <a:lnTo>
                    <a:pt x="2318761" y="918409"/>
                  </a:lnTo>
                  <a:cubicBezTo>
                    <a:pt x="2318761" y="936862"/>
                    <a:pt x="2311430" y="954560"/>
                    <a:pt x="2298382" y="967609"/>
                  </a:cubicBezTo>
                  <a:cubicBezTo>
                    <a:pt x="2285333" y="980658"/>
                    <a:pt x="2267635" y="987989"/>
                    <a:pt x="2249181" y="987989"/>
                  </a:cubicBezTo>
                  <a:lnTo>
                    <a:pt x="69580" y="987989"/>
                  </a:lnTo>
                  <a:cubicBezTo>
                    <a:pt x="51126" y="987989"/>
                    <a:pt x="33428" y="980658"/>
                    <a:pt x="20380" y="967609"/>
                  </a:cubicBezTo>
                  <a:cubicBezTo>
                    <a:pt x="7331" y="954560"/>
                    <a:pt x="0" y="936862"/>
                    <a:pt x="0" y="918409"/>
                  </a:cubicBezTo>
                  <a:lnTo>
                    <a:pt x="0" y="69580"/>
                  </a:lnTo>
                  <a:cubicBezTo>
                    <a:pt x="0" y="51126"/>
                    <a:pt x="7331" y="33428"/>
                    <a:pt x="20380" y="20380"/>
                  </a:cubicBezTo>
                  <a:cubicBezTo>
                    <a:pt x="33428" y="7331"/>
                    <a:pt x="51126" y="0"/>
                    <a:pt x="69580" y="0"/>
                  </a:cubicBezTo>
                  <a:close/>
                </a:path>
              </a:pathLst>
            </a:custGeom>
            <a:solidFill>
              <a:srgbClr val="F1F1F1"/>
            </a:solidFill>
          </p:spPr>
          <p:txBody>
            <a:bodyPr/>
            <a:lstStyle/>
            <a:p>
              <a:endParaRPr lang="en-US"/>
            </a:p>
          </p:txBody>
        </p:sp>
        <p:sp>
          <p:nvSpPr>
            <p:cNvPr id="37" name="TextBox 37"/>
            <p:cNvSpPr txBox="1"/>
            <p:nvPr/>
          </p:nvSpPr>
          <p:spPr>
            <a:xfrm>
              <a:off x="0" y="-57150"/>
              <a:ext cx="2318761" cy="1045139"/>
            </a:xfrm>
            <a:prstGeom prst="rect">
              <a:avLst/>
            </a:prstGeom>
          </p:spPr>
          <p:txBody>
            <a:bodyPr lIns="50800" tIns="50800" rIns="50800" bIns="50800" rtlCol="0" anchor="ctr"/>
            <a:lstStyle/>
            <a:p>
              <a:pPr algn="ctr">
                <a:lnSpc>
                  <a:spcPts val="4479"/>
                </a:lnSpc>
              </a:pPr>
              <a:endParaRPr/>
            </a:p>
          </p:txBody>
        </p:sp>
      </p:grpSp>
      <p:grpSp>
        <p:nvGrpSpPr>
          <p:cNvPr id="38" name="Group 38"/>
          <p:cNvGrpSpPr/>
          <p:nvPr/>
        </p:nvGrpSpPr>
        <p:grpSpPr>
          <a:xfrm>
            <a:off x="12532117" y="3874110"/>
            <a:ext cx="3203465" cy="1159581"/>
            <a:chOff x="0" y="0"/>
            <a:chExt cx="1497275" cy="541979"/>
          </a:xfrm>
        </p:grpSpPr>
        <p:sp>
          <p:nvSpPr>
            <p:cNvPr id="39" name="Freeform 39"/>
            <p:cNvSpPr/>
            <p:nvPr/>
          </p:nvSpPr>
          <p:spPr>
            <a:xfrm>
              <a:off x="0" y="0"/>
              <a:ext cx="1497275" cy="541979"/>
            </a:xfrm>
            <a:custGeom>
              <a:avLst/>
              <a:gdLst/>
              <a:ahLst/>
              <a:cxnLst/>
              <a:rect l="l" t="t" r="r" b="b"/>
              <a:pathLst>
                <a:path w="1497275" h="541979">
                  <a:moveTo>
                    <a:pt x="123253" y="0"/>
                  </a:moveTo>
                  <a:lnTo>
                    <a:pt x="1374022" y="0"/>
                  </a:lnTo>
                  <a:cubicBezTo>
                    <a:pt x="1406711" y="0"/>
                    <a:pt x="1438061" y="12986"/>
                    <a:pt x="1461175" y="36100"/>
                  </a:cubicBezTo>
                  <a:cubicBezTo>
                    <a:pt x="1484290" y="59215"/>
                    <a:pt x="1497275" y="90565"/>
                    <a:pt x="1497275" y="123253"/>
                  </a:cubicBezTo>
                  <a:lnTo>
                    <a:pt x="1497275" y="418726"/>
                  </a:lnTo>
                  <a:cubicBezTo>
                    <a:pt x="1497275" y="451415"/>
                    <a:pt x="1484290" y="482765"/>
                    <a:pt x="1461175" y="505879"/>
                  </a:cubicBezTo>
                  <a:cubicBezTo>
                    <a:pt x="1438061" y="528994"/>
                    <a:pt x="1406711" y="541979"/>
                    <a:pt x="1374022" y="541979"/>
                  </a:cubicBezTo>
                  <a:lnTo>
                    <a:pt x="123253" y="541979"/>
                  </a:lnTo>
                  <a:cubicBezTo>
                    <a:pt x="90565" y="541979"/>
                    <a:pt x="59215" y="528994"/>
                    <a:pt x="36100" y="505879"/>
                  </a:cubicBezTo>
                  <a:cubicBezTo>
                    <a:pt x="12986" y="482765"/>
                    <a:pt x="0" y="451415"/>
                    <a:pt x="0" y="418726"/>
                  </a:cubicBezTo>
                  <a:lnTo>
                    <a:pt x="0" y="123253"/>
                  </a:lnTo>
                  <a:cubicBezTo>
                    <a:pt x="0" y="90565"/>
                    <a:pt x="12986" y="59215"/>
                    <a:pt x="36100" y="36100"/>
                  </a:cubicBezTo>
                  <a:cubicBezTo>
                    <a:pt x="59215" y="12986"/>
                    <a:pt x="90565" y="0"/>
                    <a:pt x="123253" y="0"/>
                  </a:cubicBezTo>
                  <a:close/>
                </a:path>
              </a:pathLst>
            </a:custGeom>
            <a:solidFill>
              <a:srgbClr val="E6E6E6">
                <a:alpha val="7843"/>
              </a:srgbClr>
            </a:solidFill>
          </p:spPr>
          <p:txBody>
            <a:bodyPr/>
            <a:lstStyle/>
            <a:p>
              <a:endParaRPr lang="en-US"/>
            </a:p>
          </p:txBody>
        </p:sp>
        <p:sp>
          <p:nvSpPr>
            <p:cNvPr id="40" name="TextBox 40"/>
            <p:cNvSpPr txBox="1"/>
            <p:nvPr/>
          </p:nvSpPr>
          <p:spPr>
            <a:xfrm>
              <a:off x="0" y="-57150"/>
              <a:ext cx="1497275" cy="599129"/>
            </a:xfrm>
            <a:prstGeom prst="rect">
              <a:avLst/>
            </a:prstGeom>
          </p:spPr>
          <p:txBody>
            <a:bodyPr lIns="55958" tIns="55958" rIns="55958" bIns="55958" rtlCol="0" anchor="ctr"/>
            <a:lstStyle/>
            <a:p>
              <a:pPr algn="ctr">
                <a:lnSpc>
                  <a:spcPts val="4479"/>
                </a:lnSpc>
              </a:pPr>
              <a:endParaRPr/>
            </a:p>
          </p:txBody>
        </p:sp>
      </p:grpSp>
      <p:sp>
        <p:nvSpPr>
          <p:cNvPr id="41" name="Freeform 41"/>
          <p:cNvSpPr/>
          <p:nvPr/>
        </p:nvSpPr>
        <p:spPr>
          <a:xfrm rot="250082">
            <a:off x="12818664" y="4193007"/>
            <a:ext cx="549249" cy="521787"/>
          </a:xfrm>
          <a:custGeom>
            <a:avLst/>
            <a:gdLst/>
            <a:ahLst/>
            <a:cxnLst/>
            <a:rect l="l" t="t" r="r" b="b"/>
            <a:pathLst>
              <a:path w="549249" h="521787">
                <a:moveTo>
                  <a:pt x="0" y="0"/>
                </a:moveTo>
                <a:lnTo>
                  <a:pt x="549249" y="0"/>
                </a:lnTo>
                <a:lnTo>
                  <a:pt x="549249" y="521787"/>
                </a:lnTo>
                <a:lnTo>
                  <a:pt x="0" y="52178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42"/>
          <p:cNvSpPr/>
          <p:nvPr/>
        </p:nvSpPr>
        <p:spPr>
          <a:xfrm>
            <a:off x="12532117" y="3389850"/>
            <a:ext cx="2584628" cy="2054881"/>
          </a:xfrm>
          <a:custGeom>
            <a:avLst/>
            <a:gdLst/>
            <a:ahLst/>
            <a:cxnLst/>
            <a:rect l="l" t="t" r="r" b="b"/>
            <a:pathLst>
              <a:path w="2584628" h="2054881">
                <a:moveTo>
                  <a:pt x="0" y="0"/>
                </a:moveTo>
                <a:lnTo>
                  <a:pt x="2584628" y="0"/>
                </a:lnTo>
                <a:lnTo>
                  <a:pt x="2584628" y="2054881"/>
                </a:lnTo>
                <a:lnTo>
                  <a:pt x="0" y="2054881"/>
                </a:lnTo>
                <a:lnTo>
                  <a:pt x="0" y="0"/>
                </a:lnTo>
                <a:close/>
              </a:path>
            </a:pathLst>
          </a:custGeom>
          <a:blipFill>
            <a:blip r:embed="rId8"/>
            <a:stretch>
              <a:fillRect/>
            </a:stretch>
          </a:blipFill>
        </p:spPr>
        <p:txBody>
          <a:bodyPr/>
          <a:lstStyle/>
          <a:p>
            <a:endParaRPr lang="en-US"/>
          </a:p>
        </p:txBody>
      </p:sp>
      <p:sp>
        <p:nvSpPr>
          <p:cNvPr id="43" name="TextBox 43"/>
          <p:cNvSpPr txBox="1"/>
          <p:nvPr/>
        </p:nvSpPr>
        <p:spPr>
          <a:xfrm>
            <a:off x="15297720" y="3303056"/>
            <a:ext cx="2544601" cy="2199894"/>
          </a:xfrm>
          <a:prstGeom prst="rect">
            <a:avLst/>
          </a:prstGeom>
        </p:spPr>
        <p:txBody>
          <a:bodyPr lIns="0" tIns="0" rIns="0" bIns="0" rtlCol="0" anchor="t">
            <a:spAutoFit/>
          </a:bodyPr>
          <a:lstStyle/>
          <a:p>
            <a:pPr marL="0" lvl="0" indent="0" algn="l">
              <a:lnSpc>
                <a:spcPts val="2508"/>
              </a:lnSpc>
              <a:spcBef>
                <a:spcPct val="0"/>
              </a:spcBef>
            </a:pPr>
            <a:r>
              <a:rPr lang="en-US" sz="1900" b="1">
                <a:solidFill>
                  <a:srgbClr val="1C4078"/>
                </a:solidFill>
                <a:latin typeface="Source Sans 3 Bold"/>
                <a:ea typeface="Source Sans 3 Bold"/>
                <a:cs typeface="Source Sans 3 Bold"/>
                <a:sym typeface="Source Sans 3 Bold"/>
              </a:rPr>
              <a:t>Brings members togeth</a:t>
            </a:r>
            <a:r>
              <a:rPr lang="en-US" sz="1900" b="1" u="none" strike="noStrike">
                <a:solidFill>
                  <a:srgbClr val="1C4078"/>
                </a:solidFill>
                <a:latin typeface="Source Sans 3 Bold"/>
                <a:ea typeface="Source Sans 3 Bold"/>
                <a:cs typeface="Source Sans 3 Bold"/>
                <a:sym typeface="Source Sans 3 Bold"/>
              </a:rPr>
              <a:t>er to learn, collaborate, and shape the future of their profession through shared governance and peer connection.</a:t>
            </a:r>
          </a:p>
        </p:txBody>
      </p:sp>
      <p:grpSp>
        <p:nvGrpSpPr>
          <p:cNvPr id="44" name="Group 44"/>
          <p:cNvGrpSpPr/>
          <p:nvPr/>
        </p:nvGrpSpPr>
        <p:grpSpPr>
          <a:xfrm>
            <a:off x="423846" y="3172877"/>
            <a:ext cx="5730464" cy="2387350"/>
            <a:chOff x="0" y="0"/>
            <a:chExt cx="7640618" cy="3183134"/>
          </a:xfrm>
        </p:grpSpPr>
        <p:grpSp>
          <p:nvGrpSpPr>
            <p:cNvPr id="45" name="Group 45"/>
            <p:cNvGrpSpPr/>
            <p:nvPr/>
          </p:nvGrpSpPr>
          <p:grpSpPr>
            <a:xfrm>
              <a:off x="74502" y="0"/>
              <a:ext cx="7566116" cy="3183134"/>
              <a:chOff x="0" y="0"/>
              <a:chExt cx="2318761" cy="975524"/>
            </a:xfrm>
          </p:grpSpPr>
          <p:sp>
            <p:nvSpPr>
              <p:cNvPr id="46" name="Freeform 46"/>
              <p:cNvSpPr/>
              <p:nvPr/>
            </p:nvSpPr>
            <p:spPr>
              <a:xfrm>
                <a:off x="0" y="0"/>
                <a:ext cx="2318761" cy="975524"/>
              </a:xfrm>
              <a:custGeom>
                <a:avLst/>
                <a:gdLst/>
                <a:ahLst/>
                <a:cxnLst/>
                <a:rect l="l" t="t" r="r" b="b"/>
                <a:pathLst>
                  <a:path w="2318761" h="975524">
                    <a:moveTo>
                      <a:pt x="69580" y="0"/>
                    </a:moveTo>
                    <a:lnTo>
                      <a:pt x="2249181" y="0"/>
                    </a:lnTo>
                    <a:cubicBezTo>
                      <a:pt x="2267635" y="0"/>
                      <a:pt x="2285333" y="7331"/>
                      <a:pt x="2298382" y="20380"/>
                    </a:cubicBezTo>
                    <a:cubicBezTo>
                      <a:pt x="2311430" y="33428"/>
                      <a:pt x="2318761" y="51126"/>
                      <a:pt x="2318761" y="69580"/>
                    </a:cubicBezTo>
                    <a:lnTo>
                      <a:pt x="2318761" y="905944"/>
                    </a:lnTo>
                    <a:cubicBezTo>
                      <a:pt x="2318761" y="924398"/>
                      <a:pt x="2311430" y="942096"/>
                      <a:pt x="2298382" y="955144"/>
                    </a:cubicBezTo>
                    <a:cubicBezTo>
                      <a:pt x="2285333" y="968193"/>
                      <a:pt x="2267635" y="975524"/>
                      <a:pt x="2249181" y="975524"/>
                    </a:cubicBezTo>
                    <a:lnTo>
                      <a:pt x="69580" y="975524"/>
                    </a:lnTo>
                    <a:cubicBezTo>
                      <a:pt x="51126" y="975524"/>
                      <a:pt x="33428" y="968193"/>
                      <a:pt x="20380" y="955144"/>
                    </a:cubicBezTo>
                    <a:cubicBezTo>
                      <a:pt x="7331" y="942096"/>
                      <a:pt x="0" y="924398"/>
                      <a:pt x="0" y="905944"/>
                    </a:cubicBezTo>
                    <a:lnTo>
                      <a:pt x="0" y="69580"/>
                    </a:lnTo>
                    <a:cubicBezTo>
                      <a:pt x="0" y="51126"/>
                      <a:pt x="7331" y="33428"/>
                      <a:pt x="20380" y="20380"/>
                    </a:cubicBezTo>
                    <a:cubicBezTo>
                      <a:pt x="33428" y="7331"/>
                      <a:pt x="51126" y="0"/>
                      <a:pt x="69580" y="0"/>
                    </a:cubicBezTo>
                    <a:close/>
                  </a:path>
                </a:pathLst>
              </a:custGeom>
              <a:solidFill>
                <a:srgbClr val="F1F1F1"/>
              </a:solidFill>
            </p:spPr>
            <p:txBody>
              <a:bodyPr/>
              <a:lstStyle/>
              <a:p>
                <a:endParaRPr lang="en-US"/>
              </a:p>
            </p:txBody>
          </p:sp>
          <p:sp>
            <p:nvSpPr>
              <p:cNvPr id="47" name="TextBox 47"/>
              <p:cNvSpPr txBox="1"/>
              <p:nvPr/>
            </p:nvSpPr>
            <p:spPr>
              <a:xfrm>
                <a:off x="0" y="-57150"/>
                <a:ext cx="2318761" cy="1032674"/>
              </a:xfrm>
              <a:prstGeom prst="rect">
                <a:avLst/>
              </a:prstGeom>
            </p:spPr>
            <p:txBody>
              <a:bodyPr lIns="50800" tIns="50800" rIns="50800" bIns="50800" rtlCol="0" anchor="ctr"/>
              <a:lstStyle/>
              <a:p>
                <a:pPr algn="ctr">
                  <a:lnSpc>
                    <a:spcPts val="4479"/>
                  </a:lnSpc>
                </a:pPr>
                <a:endParaRPr/>
              </a:p>
            </p:txBody>
          </p:sp>
        </p:grpSp>
        <p:sp>
          <p:nvSpPr>
            <p:cNvPr id="48" name="Freeform 48"/>
            <p:cNvSpPr/>
            <p:nvPr/>
          </p:nvSpPr>
          <p:spPr>
            <a:xfrm>
              <a:off x="0" y="339003"/>
              <a:ext cx="4313617" cy="2617401"/>
            </a:xfrm>
            <a:custGeom>
              <a:avLst/>
              <a:gdLst/>
              <a:ahLst/>
              <a:cxnLst/>
              <a:rect l="l" t="t" r="r" b="b"/>
              <a:pathLst>
                <a:path w="4313617" h="2617401">
                  <a:moveTo>
                    <a:pt x="0" y="0"/>
                  </a:moveTo>
                  <a:lnTo>
                    <a:pt x="4313617" y="0"/>
                  </a:lnTo>
                  <a:lnTo>
                    <a:pt x="4313617" y="2617401"/>
                  </a:lnTo>
                  <a:lnTo>
                    <a:pt x="0" y="2617401"/>
                  </a:lnTo>
                  <a:lnTo>
                    <a:pt x="0" y="0"/>
                  </a:lnTo>
                  <a:close/>
                </a:path>
              </a:pathLst>
            </a:custGeom>
            <a:blipFill>
              <a:blip r:embed="rId9"/>
              <a:stretch>
                <a:fillRect l="-7182" t="-11001" r="-6055" b="-6181"/>
              </a:stretch>
            </a:blipFill>
          </p:spPr>
          <p:txBody>
            <a:bodyPr/>
            <a:lstStyle/>
            <a:p>
              <a:endParaRPr lang="en-US"/>
            </a:p>
          </p:txBody>
        </p:sp>
        <p:sp>
          <p:nvSpPr>
            <p:cNvPr id="49" name="TextBox 49"/>
            <p:cNvSpPr txBox="1"/>
            <p:nvPr/>
          </p:nvSpPr>
          <p:spPr>
            <a:xfrm>
              <a:off x="4522588" y="115446"/>
              <a:ext cx="2871724" cy="2923667"/>
            </a:xfrm>
            <a:prstGeom prst="rect">
              <a:avLst/>
            </a:prstGeom>
          </p:spPr>
          <p:txBody>
            <a:bodyPr lIns="0" tIns="0" rIns="0" bIns="0" rtlCol="0" anchor="t">
              <a:spAutoFit/>
            </a:bodyPr>
            <a:lstStyle/>
            <a:p>
              <a:pPr algn="l">
                <a:lnSpc>
                  <a:spcPts val="2507"/>
                </a:lnSpc>
              </a:pPr>
              <a:r>
                <a:rPr lang="en-US" sz="1899" b="1">
                  <a:solidFill>
                    <a:srgbClr val="1C4078"/>
                  </a:solidFill>
                  <a:latin typeface="Source Sans 3 Bold"/>
                  <a:ea typeface="Source Sans 3 Bold"/>
                  <a:cs typeface="Source Sans 3 Bold"/>
                  <a:sym typeface="Source Sans 3 Bold"/>
                </a:rPr>
                <a:t>Exchange solutions and perspectives by examining operational models and regulatory practices from other jurisdictions.</a:t>
              </a:r>
            </a:p>
          </p:txBody>
        </p:sp>
      </p:grpSp>
      <p:grpSp>
        <p:nvGrpSpPr>
          <p:cNvPr id="50" name="Group 50"/>
          <p:cNvGrpSpPr/>
          <p:nvPr/>
        </p:nvGrpSpPr>
        <p:grpSpPr>
          <a:xfrm>
            <a:off x="6334005" y="3166390"/>
            <a:ext cx="5674587" cy="2417855"/>
            <a:chOff x="0" y="0"/>
            <a:chExt cx="2318761" cy="987989"/>
          </a:xfrm>
        </p:grpSpPr>
        <p:sp>
          <p:nvSpPr>
            <p:cNvPr id="51" name="Freeform 51"/>
            <p:cNvSpPr/>
            <p:nvPr/>
          </p:nvSpPr>
          <p:spPr>
            <a:xfrm>
              <a:off x="0" y="0"/>
              <a:ext cx="2318761" cy="987989"/>
            </a:xfrm>
            <a:custGeom>
              <a:avLst/>
              <a:gdLst/>
              <a:ahLst/>
              <a:cxnLst/>
              <a:rect l="l" t="t" r="r" b="b"/>
              <a:pathLst>
                <a:path w="2318761" h="987989">
                  <a:moveTo>
                    <a:pt x="69580" y="0"/>
                  </a:moveTo>
                  <a:lnTo>
                    <a:pt x="2249181" y="0"/>
                  </a:lnTo>
                  <a:cubicBezTo>
                    <a:pt x="2267635" y="0"/>
                    <a:pt x="2285333" y="7331"/>
                    <a:pt x="2298382" y="20380"/>
                  </a:cubicBezTo>
                  <a:cubicBezTo>
                    <a:pt x="2311430" y="33428"/>
                    <a:pt x="2318761" y="51126"/>
                    <a:pt x="2318761" y="69580"/>
                  </a:cubicBezTo>
                  <a:lnTo>
                    <a:pt x="2318761" y="918409"/>
                  </a:lnTo>
                  <a:cubicBezTo>
                    <a:pt x="2318761" y="936862"/>
                    <a:pt x="2311430" y="954560"/>
                    <a:pt x="2298382" y="967609"/>
                  </a:cubicBezTo>
                  <a:cubicBezTo>
                    <a:pt x="2285333" y="980658"/>
                    <a:pt x="2267635" y="987989"/>
                    <a:pt x="2249181" y="987989"/>
                  </a:cubicBezTo>
                  <a:lnTo>
                    <a:pt x="69580" y="987989"/>
                  </a:lnTo>
                  <a:cubicBezTo>
                    <a:pt x="51126" y="987989"/>
                    <a:pt x="33428" y="980658"/>
                    <a:pt x="20380" y="967609"/>
                  </a:cubicBezTo>
                  <a:cubicBezTo>
                    <a:pt x="7331" y="954560"/>
                    <a:pt x="0" y="936862"/>
                    <a:pt x="0" y="918409"/>
                  </a:cubicBezTo>
                  <a:lnTo>
                    <a:pt x="0" y="69580"/>
                  </a:lnTo>
                  <a:cubicBezTo>
                    <a:pt x="0" y="51126"/>
                    <a:pt x="7331" y="33428"/>
                    <a:pt x="20380" y="20380"/>
                  </a:cubicBezTo>
                  <a:cubicBezTo>
                    <a:pt x="33428" y="7331"/>
                    <a:pt x="51126" y="0"/>
                    <a:pt x="69580" y="0"/>
                  </a:cubicBezTo>
                  <a:close/>
                </a:path>
              </a:pathLst>
            </a:custGeom>
            <a:solidFill>
              <a:srgbClr val="F1F1F1"/>
            </a:solidFill>
          </p:spPr>
          <p:txBody>
            <a:bodyPr/>
            <a:lstStyle/>
            <a:p>
              <a:endParaRPr lang="en-US"/>
            </a:p>
          </p:txBody>
        </p:sp>
        <p:sp>
          <p:nvSpPr>
            <p:cNvPr id="52" name="TextBox 52"/>
            <p:cNvSpPr txBox="1"/>
            <p:nvPr/>
          </p:nvSpPr>
          <p:spPr>
            <a:xfrm>
              <a:off x="0" y="-57150"/>
              <a:ext cx="2318761" cy="1045139"/>
            </a:xfrm>
            <a:prstGeom prst="rect">
              <a:avLst/>
            </a:prstGeom>
          </p:spPr>
          <p:txBody>
            <a:bodyPr lIns="50800" tIns="50800" rIns="50800" bIns="50800" rtlCol="0" anchor="ctr"/>
            <a:lstStyle/>
            <a:p>
              <a:pPr algn="ctr">
                <a:lnSpc>
                  <a:spcPts val="4479"/>
                </a:lnSpc>
              </a:pPr>
              <a:endParaRPr/>
            </a:p>
          </p:txBody>
        </p:sp>
      </p:grpSp>
      <p:sp>
        <p:nvSpPr>
          <p:cNvPr id="53" name="Freeform 53"/>
          <p:cNvSpPr/>
          <p:nvPr/>
        </p:nvSpPr>
        <p:spPr>
          <a:xfrm>
            <a:off x="6447924" y="3381130"/>
            <a:ext cx="3249512" cy="1881600"/>
          </a:xfrm>
          <a:custGeom>
            <a:avLst/>
            <a:gdLst/>
            <a:ahLst/>
            <a:cxnLst/>
            <a:rect l="l" t="t" r="r" b="b"/>
            <a:pathLst>
              <a:path w="3249512" h="1881600">
                <a:moveTo>
                  <a:pt x="0" y="0"/>
                </a:moveTo>
                <a:lnTo>
                  <a:pt x="3249513" y="0"/>
                </a:lnTo>
                <a:lnTo>
                  <a:pt x="3249513" y="1881600"/>
                </a:lnTo>
                <a:lnTo>
                  <a:pt x="0" y="1881600"/>
                </a:lnTo>
                <a:lnTo>
                  <a:pt x="0" y="0"/>
                </a:lnTo>
                <a:close/>
              </a:path>
            </a:pathLst>
          </a:custGeom>
          <a:blipFill>
            <a:blip r:embed="rId10"/>
            <a:stretch>
              <a:fillRect r="-8649"/>
            </a:stretch>
          </a:blipFill>
        </p:spPr>
        <p:txBody>
          <a:bodyPr/>
          <a:lstStyle/>
          <a:p>
            <a:endParaRPr lang="en-US"/>
          </a:p>
        </p:txBody>
      </p:sp>
      <p:sp>
        <p:nvSpPr>
          <p:cNvPr id="54" name="TextBox 54"/>
          <p:cNvSpPr txBox="1"/>
          <p:nvPr/>
        </p:nvSpPr>
        <p:spPr>
          <a:xfrm>
            <a:off x="9992712" y="3460218"/>
            <a:ext cx="1877520" cy="1885569"/>
          </a:xfrm>
          <a:prstGeom prst="rect">
            <a:avLst/>
          </a:prstGeom>
        </p:spPr>
        <p:txBody>
          <a:bodyPr lIns="0" tIns="0" rIns="0" bIns="0" rtlCol="0" anchor="t">
            <a:spAutoFit/>
          </a:bodyPr>
          <a:lstStyle/>
          <a:p>
            <a:pPr marL="0" lvl="0" indent="0" algn="l">
              <a:lnSpc>
                <a:spcPts val="2508"/>
              </a:lnSpc>
              <a:spcBef>
                <a:spcPct val="0"/>
              </a:spcBef>
            </a:pPr>
            <a:r>
              <a:rPr lang="en-US" sz="1900" b="1">
                <a:solidFill>
                  <a:srgbClr val="1C4078"/>
                </a:solidFill>
                <a:latin typeface="Source Sans 3 Bold"/>
                <a:ea typeface="Source Sans 3 Bold"/>
                <a:cs typeface="Source Sans 3 Bold"/>
                <a:sym typeface="Source Sans 3 Bold"/>
              </a:rPr>
              <a:t>Sup</a:t>
            </a:r>
            <a:r>
              <a:rPr lang="en-US" sz="1900" b="1" u="none" strike="noStrike">
                <a:solidFill>
                  <a:srgbClr val="1C4078"/>
                </a:solidFill>
                <a:latin typeface="Source Sans 3 Bold"/>
                <a:ea typeface="Source Sans 3 Bold"/>
                <a:cs typeface="Source Sans 3 Bold"/>
                <a:sym typeface="Source Sans 3 Bold"/>
              </a:rPr>
              <a:t>porting new board members in understanding their responsibilities as regulators.</a:t>
            </a:r>
          </a:p>
        </p:txBody>
      </p:sp>
      <p:sp>
        <p:nvSpPr>
          <p:cNvPr id="55" name="TextBox 55"/>
          <p:cNvSpPr txBox="1"/>
          <p:nvPr/>
        </p:nvSpPr>
        <p:spPr>
          <a:xfrm>
            <a:off x="878793" y="728866"/>
            <a:ext cx="8265207" cy="1255395"/>
          </a:xfrm>
          <a:prstGeom prst="rect">
            <a:avLst/>
          </a:prstGeom>
        </p:spPr>
        <p:txBody>
          <a:bodyPr lIns="0" tIns="0" rIns="0" bIns="0" rtlCol="0" anchor="t">
            <a:spAutoFit/>
          </a:bodyPr>
          <a:lstStyle/>
          <a:p>
            <a:pPr algn="l">
              <a:lnSpc>
                <a:spcPts val="4800"/>
              </a:lnSpc>
            </a:pPr>
            <a:r>
              <a:rPr lang="en-US" sz="4800">
                <a:solidFill>
                  <a:srgbClr val="719A3E"/>
                </a:solidFill>
                <a:latin typeface="Oswald 1"/>
                <a:ea typeface="Oswald 1"/>
                <a:cs typeface="Oswald 1"/>
                <a:sym typeface="Oswald 1"/>
              </a:rPr>
              <a:t>MEMBERSHIP VALUE: </a:t>
            </a:r>
          </a:p>
          <a:p>
            <a:pPr algn="l">
              <a:lnSpc>
                <a:spcPts val="4800"/>
              </a:lnSpc>
            </a:pPr>
            <a:r>
              <a:rPr lang="en-US" sz="4800">
                <a:solidFill>
                  <a:srgbClr val="719A3E"/>
                </a:solidFill>
                <a:latin typeface="Oswald 1"/>
                <a:ea typeface="Oswald 1"/>
                <a:cs typeface="Oswald 1"/>
                <a:sym typeface="Oswald 1"/>
              </a:rPr>
              <a:t>In-Person Meetings &amp; Webinars</a:t>
            </a:r>
          </a:p>
        </p:txBody>
      </p:sp>
      <p:grpSp>
        <p:nvGrpSpPr>
          <p:cNvPr id="56" name="Group 56"/>
          <p:cNvGrpSpPr/>
          <p:nvPr/>
        </p:nvGrpSpPr>
        <p:grpSpPr>
          <a:xfrm>
            <a:off x="6334005" y="5941227"/>
            <a:ext cx="5691228" cy="2435366"/>
            <a:chOff x="0" y="0"/>
            <a:chExt cx="7588304" cy="3247155"/>
          </a:xfrm>
        </p:grpSpPr>
        <p:grpSp>
          <p:nvGrpSpPr>
            <p:cNvPr id="57" name="Group 57"/>
            <p:cNvGrpSpPr/>
            <p:nvPr/>
          </p:nvGrpSpPr>
          <p:grpSpPr>
            <a:xfrm>
              <a:off x="0" y="0"/>
              <a:ext cx="7588304" cy="3247155"/>
              <a:chOff x="0" y="0"/>
              <a:chExt cx="2325561" cy="995144"/>
            </a:xfrm>
          </p:grpSpPr>
          <p:sp>
            <p:nvSpPr>
              <p:cNvPr id="58" name="Freeform 58"/>
              <p:cNvSpPr/>
              <p:nvPr/>
            </p:nvSpPr>
            <p:spPr>
              <a:xfrm>
                <a:off x="0" y="0"/>
                <a:ext cx="2325561" cy="995144"/>
              </a:xfrm>
              <a:custGeom>
                <a:avLst/>
                <a:gdLst/>
                <a:ahLst/>
                <a:cxnLst/>
                <a:rect l="l" t="t" r="r" b="b"/>
                <a:pathLst>
                  <a:path w="2325561" h="995144">
                    <a:moveTo>
                      <a:pt x="75969" y="0"/>
                    </a:moveTo>
                    <a:lnTo>
                      <a:pt x="2249592" y="0"/>
                    </a:lnTo>
                    <a:cubicBezTo>
                      <a:pt x="2269740" y="0"/>
                      <a:pt x="2289063" y="8004"/>
                      <a:pt x="2303310" y="22251"/>
                    </a:cubicBezTo>
                    <a:cubicBezTo>
                      <a:pt x="2317557" y="36498"/>
                      <a:pt x="2325561" y="55821"/>
                      <a:pt x="2325561" y="75969"/>
                    </a:cubicBezTo>
                    <a:lnTo>
                      <a:pt x="2325561" y="919175"/>
                    </a:lnTo>
                    <a:cubicBezTo>
                      <a:pt x="2325561" y="939324"/>
                      <a:pt x="2317557" y="958647"/>
                      <a:pt x="2303310" y="972894"/>
                    </a:cubicBezTo>
                    <a:cubicBezTo>
                      <a:pt x="2289063" y="987140"/>
                      <a:pt x="2269740" y="995144"/>
                      <a:pt x="2249592" y="995144"/>
                    </a:cubicBezTo>
                    <a:lnTo>
                      <a:pt x="75969" y="995144"/>
                    </a:lnTo>
                    <a:cubicBezTo>
                      <a:pt x="55821" y="995144"/>
                      <a:pt x="36498" y="987140"/>
                      <a:pt x="22251" y="972894"/>
                    </a:cubicBezTo>
                    <a:cubicBezTo>
                      <a:pt x="8004" y="958647"/>
                      <a:pt x="0" y="939324"/>
                      <a:pt x="0" y="919175"/>
                    </a:cubicBezTo>
                    <a:lnTo>
                      <a:pt x="0" y="75969"/>
                    </a:lnTo>
                    <a:cubicBezTo>
                      <a:pt x="0" y="55821"/>
                      <a:pt x="8004" y="36498"/>
                      <a:pt x="22251" y="22251"/>
                    </a:cubicBezTo>
                    <a:cubicBezTo>
                      <a:pt x="36498" y="8004"/>
                      <a:pt x="55821" y="0"/>
                      <a:pt x="75969" y="0"/>
                    </a:cubicBezTo>
                    <a:close/>
                  </a:path>
                </a:pathLst>
              </a:custGeom>
              <a:solidFill>
                <a:srgbClr val="F1F1F1"/>
              </a:solidFill>
            </p:spPr>
            <p:txBody>
              <a:bodyPr/>
              <a:lstStyle/>
              <a:p>
                <a:endParaRPr lang="en-US"/>
              </a:p>
            </p:txBody>
          </p:sp>
          <p:sp>
            <p:nvSpPr>
              <p:cNvPr id="59" name="TextBox 59"/>
              <p:cNvSpPr txBox="1"/>
              <p:nvPr/>
            </p:nvSpPr>
            <p:spPr>
              <a:xfrm>
                <a:off x="0" y="-57150"/>
                <a:ext cx="2325561" cy="1052294"/>
              </a:xfrm>
              <a:prstGeom prst="rect">
                <a:avLst/>
              </a:prstGeom>
            </p:spPr>
            <p:txBody>
              <a:bodyPr lIns="50800" tIns="50800" rIns="50800" bIns="50800" rtlCol="0" anchor="ctr"/>
              <a:lstStyle/>
              <a:p>
                <a:pPr algn="ctr">
                  <a:lnSpc>
                    <a:spcPts val="4479"/>
                  </a:lnSpc>
                </a:pPr>
                <a:endParaRPr/>
              </a:p>
            </p:txBody>
          </p:sp>
        </p:grpSp>
        <p:sp>
          <p:nvSpPr>
            <p:cNvPr id="60" name="Freeform 60"/>
            <p:cNvSpPr/>
            <p:nvPr/>
          </p:nvSpPr>
          <p:spPr>
            <a:xfrm>
              <a:off x="387233" y="767286"/>
              <a:ext cx="3333779" cy="1712583"/>
            </a:xfrm>
            <a:custGeom>
              <a:avLst/>
              <a:gdLst/>
              <a:ahLst/>
              <a:cxnLst/>
              <a:rect l="l" t="t" r="r" b="b"/>
              <a:pathLst>
                <a:path w="3333779" h="1712583">
                  <a:moveTo>
                    <a:pt x="0" y="0"/>
                  </a:moveTo>
                  <a:lnTo>
                    <a:pt x="3333779" y="0"/>
                  </a:lnTo>
                  <a:lnTo>
                    <a:pt x="3333779" y="1712583"/>
                  </a:lnTo>
                  <a:lnTo>
                    <a:pt x="0" y="1712583"/>
                  </a:lnTo>
                  <a:lnTo>
                    <a:pt x="0" y="0"/>
                  </a:lnTo>
                  <a:close/>
                </a:path>
              </a:pathLst>
            </a:custGeom>
            <a:blipFill>
              <a:blip r:embed="rId11"/>
              <a:stretch>
                <a:fillRect t="-1113" b="-1113"/>
              </a:stretch>
            </a:blipFill>
          </p:spPr>
          <p:txBody>
            <a:bodyPr/>
            <a:lstStyle/>
            <a:p>
              <a:endParaRPr lang="en-US"/>
            </a:p>
          </p:txBody>
        </p:sp>
        <p:sp>
          <p:nvSpPr>
            <p:cNvPr id="61" name="TextBox 61"/>
            <p:cNvSpPr txBox="1"/>
            <p:nvPr/>
          </p:nvSpPr>
          <p:spPr>
            <a:xfrm>
              <a:off x="4242429" y="599860"/>
              <a:ext cx="3263653" cy="2113407"/>
            </a:xfrm>
            <a:prstGeom prst="rect">
              <a:avLst/>
            </a:prstGeom>
          </p:spPr>
          <p:txBody>
            <a:bodyPr lIns="0" tIns="0" rIns="0" bIns="0" rtlCol="0" anchor="t">
              <a:spAutoFit/>
            </a:bodyPr>
            <a:lstStyle/>
            <a:p>
              <a:pPr algn="l">
                <a:lnSpc>
                  <a:spcPts val="3167"/>
                </a:lnSpc>
              </a:pPr>
              <a:r>
                <a:rPr lang="en-US" sz="2399" b="1">
                  <a:solidFill>
                    <a:srgbClr val="1C4078"/>
                  </a:solidFill>
                  <a:latin typeface="Source Sans 3 Bold"/>
                  <a:ea typeface="Source Sans 3 Bold"/>
                  <a:cs typeface="Source Sans 3 Bold"/>
                  <a:sym typeface="Source Sans 3 Bold"/>
                </a:rPr>
                <a:t>Held Quarterly:</a:t>
              </a:r>
            </a:p>
            <a:p>
              <a:pPr algn="l">
                <a:lnSpc>
                  <a:spcPts val="3167"/>
                </a:lnSpc>
              </a:pPr>
              <a:r>
                <a:rPr lang="en-US" sz="2399">
                  <a:solidFill>
                    <a:srgbClr val="1C4078"/>
                  </a:solidFill>
                  <a:latin typeface="Source Sans 3"/>
                  <a:ea typeface="Source Sans 3"/>
                  <a:cs typeface="Source Sans 3"/>
                  <a:sym typeface="Source Sans 3"/>
                </a:rPr>
                <a:t>May 13th </a:t>
              </a:r>
            </a:p>
            <a:p>
              <a:pPr algn="l">
                <a:lnSpc>
                  <a:spcPts val="3167"/>
                </a:lnSpc>
              </a:pPr>
              <a:r>
                <a:rPr lang="en-US" sz="2399">
                  <a:solidFill>
                    <a:srgbClr val="1C4078"/>
                  </a:solidFill>
                  <a:latin typeface="Source Sans 3"/>
                  <a:ea typeface="Source Sans 3"/>
                  <a:cs typeface="Source Sans 3"/>
                  <a:sym typeface="Source Sans 3"/>
                </a:rPr>
                <a:t>August 12th </a:t>
              </a:r>
            </a:p>
            <a:p>
              <a:pPr marL="0" lvl="0" indent="0" algn="l">
                <a:lnSpc>
                  <a:spcPts val="3167"/>
                </a:lnSpc>
                <a:spcBef>
                  <a:spcPct val="0"/>
                </a:spcBef>
              </a:pPr>
              <a:r>
                <a:rPr lang="en-US" sz="2399">
                  <a:solidFill>
                    <a:srgbClr val="1C4078"/>
                  </a:solidFill>
                  <a:latin typeface="Source Sans 3"/>
                  <a:ea typeface="Source Sans 3"/>
                  <a:cs typeface="Source Sans 3"/>
                  <a:sym typeface="Source Sans 3"/>
                </a:rPr>
                <a:t>November 11th </a:t>
              </a:r>
            </a:p>
          </p:txBody>
        </p:sp>
      </p:grpSp>
      <p:sp>
        <p:nvSpPr>
          <p:cNvPr id="62" name="TextBox 62"/>
          <p:cNvSpPr txBox="1"/>
          <p:nvPr/>
        </p:nvSpPr>
        <p:spPr>
          <a:xfrm>
            <a:off x="-1337498" y="2524083"/>
            <a:ext cx="10306570" cy="436017"/>
          </a:xfrm>
          <a:prstGeom prst="rect">
            <a:avLst/>
          </a:prstGeom>
        </p:spPr>
        <p:txBody>
          <a:bodyPr wrap="square" lIns="0" tIns="0" rIns="0" bIns="0" rtlCol="0" anchor="t">
            <a:spAutoFit/>
          </a:bodyPr>
          <a:lstStyle/>
          <a:p>
            <a:pPr algn="ctr">
              <a:lnSpc>
                <a:spcPts val="3359"/>
              </a:lnSpc>
              <a:spcBef>
                <a:spcPct val="0"/>
              </a:spcBef>
            </a:pPr>
            <a:r>
              <a:rPr lang="en-US" sz="2799" b="1">
                <a:solidFill>
                  <a:srgbClr val="FFFFFF"/>
                </a:solidFill>
                <a:latin typeface="Source Sans 3 Bold"/>
                <a:ea typeface="Source Sans 3 Bold"/>
                <a:cs typeface="Source Sans 3 Bold"/>
                <a:sym typeface="Source Sans 3 Bold"/>
              </a:rPr>
              <a:t>In‑Person Engagement </a:t>
            </a:r>
            <a:r>
              <a:rPr lang="en-US" sz="2799">
                <a:solidFill>
                  <a:srgbClr val="FFFFFF"/>
                </a:solidFill>
                <a:latin typeface="Source Sans 3"/>
                <a:ea typeface="Source Sans 3"/>
                <a:cs typeface="Source Sans 3"/>
                <a:sym typeface="Source Sans 3"/>
              </a:rPr>
              <a:t>(We Cover the Cost)</a:t>
            </a:r>
          </a:p>
        </p:txBody>
      </p:sp>
      <p:sp>
        <p:nvSpPr>
          <p:cNvPr id="63" name="TextBox 63"/>
          <p:cNvSpPr txBox="1"/>
          <p:nvPr/>
        </p:nvSpPr>
        <p:spPr>
          <a:xfrm>
            <a:off x="223986" y="5932030"/>
            <a:ext cx="5460654" cy="419174"/>
          </a:xfrm>
          <a:prstGeom prst="rect">
            <a:avLst/>
          </a:prstGeom>
        </p:spPr>
        <p:txBody>
          <a:bodyPr wrap="square" lIns="0" tIns="0" rIns="0" bIns="0" rtlCol="0" anchor="t">
            <a:spAutoFit/>
          </a:bodyPr>
          <a:lstStyle/>
          <a:p>
            <a:pPr algn="ctr">
              <a:lnSpc>
                <a:spcPts val="3239"/>
              </a:lnSpc>
              <a:spcBef>
                <a:spcPct val="0"/>
              </a:spcBef>
            </a:pPr>
            <a:r>
              <a:rPr lang="en-US" sz="2699" b="1">
                <a:solidFill>
                  <a:srgbClr val="FFFFFF"/>
                </a:solidFill>
                <a:latin typeface="Source Sans 3 Bold"/>
                <a:ea typeface="Source Sans 3 Bold"/>
                <a:cs typeface="Source Sans 3 Bold"/>
                <a:sym typeface="Source Sans 3 Bold"/>
              </a:rPr>
              <a:t>Virtual Learning &amp; Collaboration</a:t>
            </a:r>
          </a:p>
        </p:txBody>
      </p:sp>
      <p:sp>
        <p:nvSpPr>
          <p:cNvPr id="64" name="TextBox 64"/>
          <p:cNvSpPr txBox="1"/>
          <p:nvPr/>
        </p:nvSpPr>
        <p:spPr>
          <a:xfrm>
            <a:off x="508926" y="6377089"/>
            <a:ext cx="5560304" cy="3619500"/>
          </a:xfrm>
          <a:prstGeom prst="rect">
            <a:avLst/>
          </a:prstGeom>
        </p:spPr>
        <p:txBody>
          <a:bodyPr lIns="0" tIns="0" rIns="0" bIns="0" rtlCol="0" anchor="t">
            <a:spAutoFit/>
          </a:bodyPr>
          <a:lstStyle/>
          <a:p>
            <a:pPr algn="l">
              <a:lnSpc>
                <a:spcPts val="2879"/>
              </a:lnSpc>
              <a:spcBef>
                <a:spcPct val="0"/>
              </a:spcBef>
            </a:pPr>
            <a:r>
              <a:rPr lang="en-US" sz="2399">
                <a:solidFill>
                  <a:srgbClr val="FFFFFF"/>
                </a:solidFill>
                <a:latin typeface="Source Sans 3"/>
                <a:ea typeface="Source Sans 3"/>
                <a:cs typeface="Source Sans 3"/>
                <a:sym typeface="Source Sans 3"/>
              </a:rPr>
              <a:t>Quarterly Affiliate Member Roundtables</a:t>
            </a:r>
          </a:p>
          <a:p>
            <a:pPr marL="518155" lvl="1" indent="-259078" algn="l">
              <a:lnSpc>
                <a:spcPts val="2879"/>
              </a:lnSpc>
              <a:spcBef>
                <a:spcPct val="0"/>
              </a:spcBef>
              <a:buFont typeface="Arial"/>
              <a:buChar char="•"/>
            </a:pPr>
            <a:r>
              <a:rPr lang="en-US" sz="2399">
                <a:solidFill>
                  <a:srgbClr val="FFFFFF"/>
                </a:solidFill>
                <a:latin typeface="Source Sans 3"/>
                <a:ea typeface="Source Sans 3"/>
                <a:cs typeface="Source Sans 3"/>
                <a:sym typeface="Source Sans 3"/>
              </a:rPr>
              <a:t>Safe, peer‑to‑peer discussions for individuals in similar roles</a:t>
            </a:r>
          </a:p>
          <a:p>
            <a:pPr marL="518155" lvl="1" indent="-259078" algn="l">
              <a:lnSpc>
                <a:spcPts val="2879"/>
              </a:lnSpc>
              <a:spcBef>
                <a:spcPct val="0"/>
              </a:spcBef>
              <a:buFont typeface="Arial"/>
              <a:buChar char="•"/>
            </a:pPr>
            <a:r>
              <a:rPr lang="en-US" sz="2399">
                <a:solidFill>
                  <a:srgbClr val="FFFFFF"/>
                </a:solidFill>
                <a:latin typeface="Source Sans 3"/>
                <a:ea typeface="Source Sans 3"/>
                <a:cs typeface="Source Sans 3"/>
                <a:sym typeface="Source Sans 3"/>
              </a:rPr>
              <a:t>Space to:</a:t>
            </a:r>
          </a:p>
          <a:p>
            <a:pPr marL="1036310" lvl="2" indent="-345437" algn="l">
              <a:lnSpc>
                <a:spcPts val="2879"/>
              </a:lnSpc>
              <a:spcBef>
                <a:spcPct val="0"/>
              </a:spcBef>
              <a:buFont typeface="Arial"/>
              <a:buChar char="⚬"/>
            </a:pPr>
            <a:r>
              <a:rPr lang="en-US" sz="2399">
                <a:solidFill>
                  <a:srgbClr val="FFFFFF"/>
                </a:solidFill>
                <a:latin typeface="Source Sans 3"/>
                <a:ea typeface="Source Sans 3"/>
                <a:cs typeface="Source Sans 3"/>
                <a:sym typeface="Source Sans 3"/>
              </a:rPr>
              <a:t>Discuss shared challenges across jurisdictions</a:t>
            </a:r>
          </a:p>
          <a:p>
            <a:pPr marL="1036310" lvl="2" indent="-345437" algn="l">
              <a:lnSpc>
                <a:spcPts val="2879"/>
              </a:lnSpc>
              <a:spcBef>
                <a:spcPct val="0"/>
              </a:spcBef>
              <a:buFont typeface="Arial"/>
              <a:buChar char="⚬"/>
            </a:pPr>
            <a:r>
              <a:rPr lang="en-US" sz="2399">
                <a:solidFill>
                  <a:srgbClr val="FFFFFF"/>
                </a:solidFill>
                <a:latin typeface="Source Sans 3"/>
                <a:ea typeface="Source Sans 3"/>
                <a:cs typeface="Source Sans 3"/>
                <a:sym typeface="Source Sans 3"/>
              </a:rPr>
              <a:t>Exchange solutions and strategies</a:t>
            </a:r>
          </a:p>
          <a:p>
            <a:pPr marL="1036310" lvl="2" indent="-345437" algn="l">
              <a:lnSpc>
                <a:spcPts val="2879"/>
              </a:lnSpc>
              <a:spcBef>
                <a:spcPct val="0"/>
              </a:spcBef>
              <a:buFont typeface="Arial"/>
              <a:buChar char="⚬"/>
            </a:pPr>
            <a:r>
              <a:rPr lang="en-US" sz="2399">
                <a:solidFill>
                  <a:srgbClr val="FFFFFF"/>
                </a:solidFill>
                <a:latin typeface="Source Sans 3"/>
                <a:ea typeface="Source Sans 3"/>
                <a:cs typeface="Source Sans 3"/>
                <a:sym typeface="Source Sans 3"/>
              </a:rPr>
              <a:t>Celebrate successes and innovative work</a:t>
            </a:r>
          </a:p>
          <a:p>
            <a:pPr algn="l">
              <a:lnSpc>
                <a:spcPts val="2879"/>
              </a:lnSpc>
              <a:spcBef>
                <a:spcPct val="0"/>
              </a:spcBef>
            </a:pPr>
            <a:endParaRPr lang="en-US" sz="2399">
              <a:solidFill>
                <a:srgbClr val="FFFFFF"/>
              </a:solidFill>
              <a:latin typeface="Source Sans 3"/>
              <a:ea typeface="Source Sans 3"/>
              <a:cs typeface="Source Sans 3"/>
              <a:sym typeface="Source Sans 3"/>
            </a:endParaRPr>
          </a:p>
        </p:txBody>
      </p:sp>
      <p:sp>
        <p:nvSpPr>
          <p:cNvPr id="65" name="TextBox 65"/>
          <p:cNvSpPr txBox="1"/>
          <p:nvPr/>
        </p:nvSpPr>
        <p:spPr>
          <a:xfrm>
            <a:off x="15800341" y="6200493"/>
            <a:ext cx="1759897" cy="1998345"/>
          </a:xfrm>
          <a:prstGeom prst="rect">
            <a:avLst/>
          </a:prstGeom>
        </p:spPr>
        <p:txBody>
          <a:bodyPr lIns="0" tIns="0" rIns="0" bIns="0" rtlCol="0" anchor="t">
            <a:spAutoFit/>
          </a:bodyPr>
          <a:lstStyle/>
          <a:p>
            <a:pPr algn="l">
              <a:lnSpc>
                <a:spcPts val="2640"/>
              </a:lnSpc>
              <a:spcBef>
                <a:spcPct val="0"/>
              </a:spcBef>
            </a:pPr>
            <a:r>
              <a:rPr lang="en-US" sz="2000" b="1">
                <a:solidFill>
                  <a:srgbClr val="1C4078"/>
                </a:solidFill>
                <a:latin typeface="Source Sans 3 Bold"/>
                <a:ea typeface="Source Sans 3 Bold"/>
                <a:cs typeface="Source Sans 3 Bold"/>
                <a:sym typeface="Source Sans 3 Bold"/>
              </a:rPr>
              <a:t>Yea</a:t>
            </a:r>
            <a:r>
              <a:rPr lang="en-US" sz="2000" b="1" u="none" strike="noStrike">
                <a:solidFill>
                  <a:srgbClr val="1C4078"/>
                </a:solidFill>
                <a:latin typeface="Source Sans 3 Bold"/>
                <a:ea typeface="Source Sans 3 Bold"/>
                <a:cs typeface="Source Sans 3 Bold"/>
                <a:sym typeface="Source Sans 3 Bold"/>
              </a:rPr>
              <a:t>r‑round access to timely education and best‑practice sharing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11084782" y="3048363"/>
            <a:ext cx="1791573" cy="859713"/>
          </a:xfrm>
          <a:custGeom>
            <a:avLst/>
            <a:gdLst/>
            <a:ahLst/>
            <a:cxnLst/>
            <a:rect l="l" t="t" r="r" b="b"/>
            <a:pathLst>
              <a:path w="1791573" h="859713">
                <a:moveTo>
                  <a:pt x="0" y="859713"/>
                </a:moveTo>
                <a:lnTo>
                  <a:pt x="1031531" y="859713"/>
                </a:lnTo>
                <a:cubicBezTo>
                  <a:pt x="1157783" y="859713"/>
                  <a:pt x="1260131" y="757365"/>
                  <a:pt x="1260131" y="631113"/>
                </a:cubicBezTo>
                <a:lnTo>
                  <a:pt x="1260131" y="228600"/>
                </a:lnTo>
                <a:cubicBezTo>
                  <a:pt x="1260131" y="102348"/>
                  <a:pt x="1362479" y="0"/>
                  <a:pt x="1488731" y="0"/>
                </a:cubicBezTo>
                <a:lnTo>
                  <a:pt x="1791572" y="0"/>
                </a:lnTo>
              </a:path>
            </a:pathLst>
          </a:custGeom>
          <a:ln w="38100" cap="flat">
            <a:solidFill>
              <a:srgbClr val="B3BAC5"/>
            </a:solidFill>
            <a:prstDash val="sysDash"/>
            <a:headEnd type="none" w="sm" len="sm"/>
            <a:tailEnd type="none" w="sm" len="sm"/>
          </a:ln>
        </p:spPr>
        <p:txBody>
          <a:bodyPr/>
          <a:lstStyle/>
          <a:p>
            <a:endParaRPr lang="en-US"/>
          </a:p>
        </p:txBody>
      </p:sp>
      <p:sp>
        <p:nvSpPr>
          <p:cNvPr id="3" name="Freeform 3"/>
          <p:cNvSpPr/>
          <p:nvPr/>
        </p:nvSpPr>
        <p:spPr>
          <a:xfrm>
            <a:off x="11084782" y="7894791"/>
            <a:ext cx="1714557" cy="745117"/>
          </a:xfrm>
          <a:custGeom>
            <a:avLst/>
            <a:gdLst/>
            <a:ahLst/>
            <a:cxnLst/>
            <a:rect l="l" t="t" r="r" b="b"/>
            <a:pathLst>
              <a:path w="1714557" h="745117">
                <a:moveTo>
                  <a:pt x="0" y="0"/>
                </a:moveTo>
                <a:lnTo>
                  <a:pt x="1031531" y="0"/>
                </a:lnTo>
                <a:cubicBezTo>
                  <a:pt x="1157783" y="0"/>
                  <a:pt x="1260131" y="102348"/>
                  <a:pt x="1260131" y="228600"/>
                </a:cubicBezTo>
                <a:lnTo>
                  <a:pt x="1260131" y="517904"/>
                </a:lnTo>
                <a:cubicBezTo>
                  <a:pt x="1260131" y="643390"/>
                  <a:pt x="1361857" y="745117"/>
                  <a:pt x="1487344" y="745117"/>
                </a:cubicBezTo>
                <a:lnTo>
                  <a:pt x="1714557" y="745117"/>
                </a:lnTo>
              </a:path>
            </a:pathLst>
          </a:custGeom>
          <a:ln w="38100" cap="flat">
            <a:solidFill>
              <a:srgbClr val="B3BAC5"/>
            </a:solidFill>
            <a:prstDash val="sysDash"/>
            <a:headEnd type="none" w="sm" len="sm"/>
            <a:tailEnd type="none" w="sm" len="sm"/>
          </a:ln>
        </p:spPr>
        <p:txBody>
          <a:bodyPr/>
          <a:lstStyle/>
          <a:p>
            <a:endParaRPr lang="en-US"/>
          </a:p>
        </p:txBody>
      </p:sp>
      <p:sp>
        <p:nvSpPr>
          <p:cNvPr id="4" name="Freeform 4"/>
          <p:cNvSpPr/>
          <p:nvPr/>
        </p:nvSpPr>
        <p:spPr>
          <a:xfrm>
            <a:off x="5262478" y="7894791"/>
            <a:ext cx="2174929" cy="792822"/>
          </a:xfrm>
          <a:custGeom>
            <a:avLst/>
            <a:gdLst/>
            <a:ahLst/>
            <a:cxnLst/>
            <a:rect l="l" t="t" r="r" b="b"/>
            <a:pathLst>
              <a:path w="2174929" h="792822">
                <a:moveTo>
                  <a:pt x="2174928" y="0"/>
                </a:moveTo>
                <a:lnTo>
                  <a:pt x="868734" y="0"/>
                </a:lnTo>
                <a:cubicBezTo>
                  <a:pt x="742482" y="0"/>
                  <a:pt x="640134" y="102348"/>
                  <a:pt x="640134" y="228600"/>
                </a:cubicBezTo>
                <a:lnTo>
                  <a:pt x="640134" y="564222"/>
                </a:lnTo>
                <a:cubicBezTo>
                  <a:pt x="640134" y="690474"/>
                  <a:pt x="537787" y="792822"/>
                  <a:pt x="411534" y="792822"/>
                </a:cubicBezTo>
                <a:lnTo>
                  <a:pt x="0" y="792822"/>
                </a:lnTo>
              </a:path>
            </a:pathLst>
          </a:custGeom>
          <a:ln w="38100" cap="flat">
            <a:solidFill>
              <a:srgbClr val="B3BAC5"/>
            </a:solidFill>
            <a:prstDash val="sysDash"/>
            <a:headEnd type="none" w="sm" len="sm"/>
            <a:tailEnd type="none" w="sm" len="sm"/>
          </a:ln>
        </p:spPr>
        <p:txBody>
          <a:bodyPr/>
          <a:lstStyle/>
          <a:p>
            <a:endParaRPr lang="en-US"/>
          </a:p>
        </p:txBody>
      </p:sp>
      <p:sp>
        <p:nvSpPr>
          <p:cNvPr id="5" name="Freeform 5"/>
          <p:cNvSpPr/>
          <p:nvPr/>
        </p:nvSpPr>
        <p:spPr>
          <a:xfrm>
            <a:off x="11719789" y="6581279"/>
            <a:ext cx="1156565" cy="185454"/>
          </a:xfrm>
          <a:custGeom>
            <a:avLst/>
            <a:gdLst/>
            <a:ahLst/>
            <a:cxnLst/>
            <a:rect l="l" t="t" r="r" b="b"/>
            <a:pathLst>
              <a:path w="1156565" h="185454">
                <a:moveTo>
                  <a:pt x="0" y="0"/>
                </a:moveTo>
                <a:lnTo>
                  <a:pt x="532397" y="0"/>
                </a:lnTo>
                <a:cubicBezTo>
                  <a:pt x="583609" y="0"/>
                  <a:pt x="625124" y="41515"/>
                  <a:pt x="625124" y="92727"/>
                </a:cubicBezTo>
                <a:lnTo>
                  <a:pt x="625124" y="92727"/>
                </a:lnTo>
                <a:cubicBezTo>
                  <a:pt x="625124" y="143938"/>
                  <a:pt x="666639" y="185454"/>
                  <a:pt x="717851" y="185454"/>
                </a:cubicBezTo>
                <a:lnTo>
                  <a:pt x="1156565" y="185454"/>
                </a:lnTo>
              </a:path>
            </a:pathLst>
          </a:custGeom>
          <a:ln w="38100" cap="flat">
            <a:solidFill>
              <a:srgbClr val="B3BAC5"/>
            </a:solidFill>
            <a:prstDash val="sysDash"/>
            <a:headEnd type="none" w="sm" len="sm"/>
            <a:tailEnd type="none" w="sm" len="sm"/>
          </a:ln>
        </p:spPr>
        <p:txBody>
          <a:bodyPr/>
          <a:lstStyle/>
          <a:p>
            <a:endParaRPr lang="en-US"/>
          </a:p>
        </p:txBody>
      </p:sp>
      <p:sp>
        <p:nvSpPr>
          <p:cNvPr id="6" name="Freeform 6"/>
          <p:cNvSpPr/>
          <p:nvPr/>
        </p:nvSpPr>
        <p:spPr>
          <a:xfrm>
            <a:off x="5170478" y="6581279"/>
            <a:ext cx="1474434" cy="237079"/>
          </a:xfrm>
          <a:custGeom>
            <a:avLst/>
            <a:gdLst/>
            <a:ahLst/>
            <a:cxnLst/>
            <a:rect l="l" t="t" r="r" b="b"/>
            <a:pathLst>
              <a:path w="1474434" h="237079">
                <a:moveTo>
                  <a:pt x="1474434" y="0"/>
                </a:moveTo>
                <a:lnTo>
                  <a:pt x="850674" y="0"/>
                </a:lnTo>
                <a:cubicBezTo>
                  <a:pt x="785206" y="0"/>
                  <a:pt x="732134" y="53072"/>
                  <a:pt x="732134" y="118540"/>
                </a:cubicBezTo>
                <a:lnTo>
                  <a:pt x="732134" y="118540"/>
                </a:lnTo>
                <a:cubicBezTo>
                  <a:pt x="732134" y="184007"/>
                  <a:pt x="679062" y="237079"/>
                  <a:pt x="613595" y="237079"/>
                </a:cubicBezTo>
                <a:lnTo>
                  <a:pt x="0" y="237079"/>
                </a:lnTo>
              </a:path>
            </a:pathLst>
          </a:custGeom>
          <a:ln w="38100" cap="flat">
            <a:solidFill>
              <a:srgbClr val="B3BAC5"/>
            </a:solidFill>
            <a:prstDash val="sysDash"/>
            <a:headEnd type="none" w="sm" len="sm"/>
            <a:tailEnd type="none" w="sm" len="sm"/>
          </a:ln>
        </p:spPr>
        <p:txBody>
          <a:bodyPr/>
          <a:lstStyle/>
          <a:p>
            <a:endParaRPr lang="en-US"/>
          </a:p>
        </p:txBody>
      </p:sp>
      <p:sp>
        <p:nvSpPr>
          <p:cNvPr id="7" name="Freeform 7"/>
          <p:cNvSpPr/>
          <p:nvPr/>
        </p:nvSpPr>
        <p:spPr>
          <a:xfrm>
            <a:off x="11672308" y="4954562"/>
            <a:ext cx="1204046" cy="219961"/>
          </a:xfrm>
          <a:custGeom>
            <a:avLst/>
            <a:gdLst/>
            <a:ahLst/>
            <a:cxnLst/>
            <a:rect l="l" t="t" r="r" b="b"/>
            <a:pathLst>
              <a:path w="1204046" h="219961">
                <a:moveTo>
                  <a:pt x="0" y="219961"/>
                </a:moveTo>
                <a:lnTo>
                  <a:pt x="562625" y="219961"/>
                </a:lnTo>
                <a:cubicBezTo>
                  <a:pt x="591793" y="219961"/>
                  <a:pt x="619767" y="208373"/>
                  <a:pt x="640392" y="187748"/>
                </a:cubicBezTo>
                <a:cubicBezTo>
                  <a:pt x="661018" y="167123"/>
                  <a:pt x="672605" y="139149"/>
                  <a:pt x="672605" y="109980"/>
                </a:cubicBezTo>
                <a:lnTo>
                  <a:pt x="672605" y="109980"/>
                </a:lnTo>
                <a:cubicBezTo>
                  <a:pt x="672605" y="80811"/>
                  <a:pt x="684192" y="52837"/>
                  <a:pt x="704818" y="32212"/>
                </a:cubicBezTo>
                <a:cubicBezTo>
                  <a:pt x="725443" y="11587"/>
                  <a:pt x="753417" y="0"/>
                  <a:pt x="782586" y="0"/>
                </a:cubicBezTo>
                <a:lnTo>
                  <a:pt x="1204046" y="0"/>
                </a:lnTo>
              </a:path>
            </a:pathLst>
          </a:custGeom>
          <a:ln w="38100" cap="flat">
            <a:solidFill>
              <a:srgbClr val="B3BAC5"/>
            </a:solidFill>
            <a:prstDash val="sysDash"/>
            <a:headEnd type="none" w="sm" len="sm"/>
            <a:tailEnd type="none" w="sm" len="sm"/>
          </a:ln>
        </p:spPr>
        <p:txBody>
          <a:bodyPr/>
          <a:lstStyle/>
          <a:p>
            <a:endParaRPr lang="en-US"/>
          </a:p>
        </p:txBody>
      </p:sp>
      <p:sp>
        <p:nvSpPr>
          <p:cNvPr id="8" name="Freeform 8"/>
          <p:cNvSpPr/>
          <p:nvPr/>
        </p:nvSpPr>
        <p:spPr>
          <a:xfrm>
            <a:off x="5183045" y="4899833"/>
            <a:ext cx="1352255" cy="274690"/>
          </a:xfrm>
          <a:custGeom>
            <a:avLst/>
            <a:gdLst/>
            <a:ahLst/>
            <a:cxnLst/>
            <a:rect l="l" t="t" r="r" b="b"/>
            <a:pathLst>
              <a:path w="1352255" h="274690">
                <a:moveTo>
                  <a:pt x="0" y="0"/>
                </a:moveTo>
                <a:lnTo>
                  <a:pt x="582222" y="0"/>
                </a:lnTo>
                <a:cubicBezTo>
                  <a:pt x="658076" y="0"/>
                  <a:pt x="719567" y="61491"/>
                  <a:pt x="719567" y="137345"/>
                </a:cubicBezTo>
                <a:lnTo>
                  <a:pt x="719567" y="137345"/>
                </a:lnTo>
                <a:cubicBezTo>
                  <a:pt x="719567" y="213198"/>
                  <a:pt x="781059" y="274690"/>
                  <a:pt x="856912" y="274690"/>
                </a:cubicBezTo>
                <a:lnTo>
                  <a:pt x="1352255" y="274690"/>
                </a:lnTo>
              </a:path>
            </a:pathLst>
          </a:custGeom>
          <a:ln w="38100" cap="flat">
            <a:solidFill>
              <a:srgbClr val="B3BAC5"/>
            </a:solidFill>
            <a:prstDash val="sysDash"/>
            <a:headEnd type="none" w="sm" len="sm"/>
            <a:tailEnd type="none" w="sm" len="sm"/>
          </a:ln>
        </p:spPr>
        <p:txBody>
          <a:bodyPr/>
          <a:lstStyle/>
          <a:p>
            <a:endParaRPr lang="en-US"/>
          </a:p>
        </p:txBody>
      </p:sp>
      <p:sp>
        <p:nvSpPr>
          <p:cNvPr id="9" name="Freeform 9"/>
          <p:cNvSpPr/>
          <p:nvPr/>
        </p:nvSpPr>
        <p:spPr>
          <a:xfrm>
            <a:off x="5170478" y="3028378"/>
            <a:ext cx="2266928" cy="879698"/>
          </a:xfrm>
          <a:custGeom>
            <a:avLst/>
            <a:gdLst/>
            <a:ahLst/>
            <a:cxnLst/>
            <a:rect l="l" t="t" r="r" b="b"/>
            <a:pathLst>
              <a:path w="2266928" h="879698">
                <a:moveTo>
                  <a:pt x="2266928" y="879698"/>
                </a:moveTo>
                <a:lnTo>
                  <a:pt x="960734" y="879698"/>
                </a:lnTo>
                <a:cubicBezTo>
                  <a:pt x="834482" y="879698"/>
                  <a:pt x="732134" y="777350"/>
                  <a:pt x="732134" y="651098"/>
                </a:cubicBezTo>
                <a:lnTo>
                  <a:pt x="732134" y="228600"/>
                </a:lnTo>
                <a:cubicBezTo>
                  <a:pt x="732134" y="167971"/>
                  <a:pt x="708050" y="109826"/>
                  <a:pt x="665179" y="66955"/>
                </a:cubicBezTo>
                <a:cubicBezTo>
                  <a:pt x="622308" y="24085"/>
                  <a:pt x="564163" y="0"/>
                  <a:pt x="503534" y="0"/>
                </a:cubicBezTo>
                <a:lnTo>
                  <a:pt x="0" y="0"/>
                </a:lnTo>
              </a:path>
            </a:pathLst>
          </a:custGeom>
          <a:ln w="38100" cap="flat">
            <a:solidFill>
              <a:srgbClr val="B3BAC5"/>
            </a:solidFill>
            <a:prstDash val="sysDash"/>
            <a:headEnd type="none" w="sm" len="sm"/>
            <a:tailEnd type="none" w="sm" len="sm"/>
          </a:ln>
        </p:spPr>
        <p:txBody>
          <a:bodyPr/>
          <a:lstStyle/>
          <a:p>
            <a:endParaRPr lang="en-US"/>
          </a:p>
        </p:txBody>
      </p:sp>
      <p:pic>
        <p:nvPicPr>
          <p:cNvPr id="10" name="Picture 10"/>
          <p:cNvPicPr>
            <a:picLocks noChangeAspect="1"/>
          </p:cNvPicPr>
          <p:nvPr/>
        </p:nvPicPr>
        <p:blipFill>
          <a:blip r:embed="rId2"/>
          <a:stretch>
            <a:fillRect/>
          </a:stretch>
        </p:blipFill>
        <p:spPr>
          <a:xfrm>
            <a:off x="5750948" y="2442132"/>
            <a:ext cx="6786858" cy="6786858"/>
          </a:xfrm>
          <a:prstGeom prst="rect">
            <a:avLst/>
          </a:prstGeom>
        </p:spPr>
      </p:pic>
      <p:sp>
        <p:nvSpPr>
          <p:cNvPr id="11" name="Freeform 11"/>
          <p:cNvSpPr/>
          <p:nvPr/>
        </p:nvSpPr>
        <p:spPr>
          <a:xfrm>
            <a:off x="6811764" y="3512872"/>
            <a:ext cx="4908025" cy="4908025"/>
          </a:xfrm>
          <a:custGeom>
            <a:avLst/>
            <a:gdLst/>
            <a:ahLst/>
            <a:cxnLst/>
            <a:rect l="l" t="t" r="r" b="b"/>
            <a:pathLst>
              <a:path w="4908025" h="4908025">
                <a:moveTo>
                  <a:pt x="0" y="0"/>
                </a:moveTo>
                <a:lnTo>
                  <a:pt x="4908025" y="0"/>
                </a:lnTo>
                <a:lnTo>
                  <a:pt x="4908025" y="4908024"/>
                </a:lnTo>
                <a:lnTo>
                  <a:pt x="0" y="4908024"/>
                </a:lnTo>
                <a:lnTo>
                  <a:pt x="0" y="0"/>
                </a:lnTo>
                <a:close/>
              </a:path>
            </a:pathLst>
          </a:custGeom>
          <a:blipFill>
            <a:blip r:embed="rId3">
              <a:alphaModFix amt="19999"/>
            </a:blip>
            <a:stretch>
              <a:fillRect/>
            </a:stretch>
          </a:blipFill>
        </p:spPr>
        <p:txBody>
          <a:bodyPr/>
          <a:lstStyle/>
          <a:p>
            <a:endParaRPr lang="en-US"/>
          </a:p>
        </p:txBody>
      </p:sp>
      <p:grpSp>
        <p:nvGrpSpPr>
          <p:cNvPr id="12" name="Group 12"/>
          <p:cNvGrpSpPr/>
          <p:nvPr/>
        </p:nvGrpSpPr>
        <p:grpSpPr>
          <a:xfrm>
            <a:off x="7085147" y="3776330"/>
            <a:ext cx="4118461" cy="411846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519"/>
                </a:lnSpc>
              </a:pPr>
              <a:endParaRPr/>
            </a:p>
          </p:txBody>
        </p:sp>
      </p:grpSp>
      <p:sp>
        <p:nvSpPr>
          <p:cNvPr id="15" name="TextBox 15"/>
          <p:cNvSpPr txBox="1"/>
          <p:nvPr/>
        </p:nvSpPr>
        <p:spPr>
          <a:xfrm>
            <a:off x="7403796" y="4635261"/>
            <a:ext cx="3481164" cy="2400598"/>
          </a:xfrm>
          <a:prstGeom prst="rect">
            <a:avLst/>
          </a:prstGeom>
        </p:spPr>
        <p:txBody>
          <a:bodyPr lIns="0" tIns="0" rIns="0" bIns="0" rtlCol="0" anchor="t">
            <a:spAutoFit/>
          </a:bodyPr>
          <a:lstStyle/>
          <a:p>
            <a:pPr algn="ctr">
              <a:lnSpc>
                <a:spcPts val="4799"/>
              </a:lnSpc>
            </a:pPr>
            <a:r>
              <a:rPr lang="en-US" sz="3999" b="1" spc="79">
                <a:solidFill>
                  <a:srgbClr val="1C4078"/>
                </a:solidFill>
                <a:latin typeface="Source Sans Pro 1 Bold"/>
                <a:ea typeface="Source Sans Pro 1 Bold"/>
                <a:cs typeface="Source Sans Pro 1 Bold"/>
                <a:sym typeface="Source Sans Pro 1 Bold"/>
              </a:rPr>
              <a:t>CREATED BY REGULATORS FOR REGULATORS</a:t>
            </a:r>
          </a:p>
        </p:txBody>
      </p:sp>
      <p:grpSp>
        <p:nvGrpSpPr>
          <p:cNvPr id="16" name="Group 16"/>
          <p:cNvGrpSpPr/>
          <p:nvPr/>
        </p:nvGrpSpPr>
        <p:grpSpPr>
          <a:xfrm>
            <a:off x="12876355" y="2233463"/>
            <a:ext cx="4459523" cy="1524000"/>
            <a:chOff x="0" y="0"/>
            <a:chExt cx="1174525" cy="401383"/>
          </a:xfrm>
        </p:grpSpPr>
        <p:sp>
          <p:nvSpPr>
            <p:cNvPr id="17" name="Freeform 17"/>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F18602"/>
            </a:solidFill>
            <a:ln cap="rnd">
              <a:noFill/>
              <a:prstDash val="solid"/>
              <a:round/>
            </a:ln>
          </p:spPr>
          <p:txBody>
            <a:bodyPr/>
            <a:lstStyle/>
            <a:p>
              <a:endParaRPr lang="en-US"/>
            </a:p>
          </p:txBody>
        </p:sp>
        <p:sp>
          <p:nvSpPr>
            <p:cNvPr id="18" name="TextBox 18"/>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19" name="Group 19"/>
          <p:cNvGrpSpPr/>
          <p:nvPr/>
        </p:nvGrpSpPr>
        <p:grpSpPr>
          <a:xfrm>
            <a:off x="12876355" y="4137833"/>
            <a:ext cx="4459523" cy="1524000"/>
            <a:chOff x="0" y="0"/>
            <a:chExt cx="1174525" cy="401383"/>
          </a:xfrm>
        </p:grpSpPr>
        <p:sp>
          <p:nvSpPr>
            <p:cNvPr id="20" name="Freeform 20"/>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0091D0"/>
            </a:solidFill>
            <a:ln cap="rnd">
              <a:noFill/>
              <a:prstDash val="solid"/>
              <a:round/>
            </a:ln>
          </p:spPr>
          <p:txBody>
            <a:bodyPr/>
            <a:lstStyle/>
            <a:p>
              <a:endParaRPr lang="en-US"/>
            </a:p>
          </p:txBody>
        </p:sp>
        <p:sp>
          <p:nvSpPr>
            <p:cNvPr id="21" name="TextBox 21"/>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22" name="Group 22"/>
          <p:cNvGrpSpPr/>
          <p:nvPr/>
        </p:nvGrpSpPr>
        <p:grpSpPr>
          <a:xfrm>
            <a:off x="12876355" y="5976373"/>
            <a:ext cx="4459523" cy="1524000"/>
            <a:chOff x="0" y="0"/>
            <a:chExt cx="1174525" cy="401383"/>
          </a:xfrm>
        </p:grpSpPr>
        <p:sp>
          <p:nvSpPr>
            <p:cNvPr id="23" name="Freeform 23"/>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228177"/>
            </a:solidFill>
            <a:ln cap="rnd">
              <a:noFill/>
              <a:prstDash val="solid"/>
              <a:round/>
            </a:ln>
          </p:spPr>
          <p:txBody>
            <a:bodyPr/>
            <a:lstStyle/>
            <a:p>
              <a:endParaRPr lang="en-US"/>
            </a:p>
          </p:txBody>
        </p:sp>
        <p:sp>
          <p:nvSpPr>
            <p:cNvPr id="24" name="TextBox 24"/>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25" name="Group 25"/>
          <p:cNvGrpSpPr/>
          <p:nvPr/>
        </p:nvGrpSpPr>
        <p:grpSpPr>
          <a:xfrm>
            <a:off x="12876355" y="7880742"/>
            <a:ext cx="4459523" cy="1524000"/>
            <a:chOff x="0" y="0"/>
            <a:chExt cx="1174525" cy="401383"/>
          </a:xfrm>
        </p:grpSpPr>
        <p:sp>
          <p:nvSpPr>
            <p:cNvPr id="26" name="Freeform 26"/>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B82D75"/>
            </a:solidFill>
            <a:ln cap="rnd">
              <a:noFill/>
              <a:prstDash val="solid"/>
              <a:round/>
            </a:ln>
          </p:spPr>
          <p:txBody>
            <a:bodyPr/>
            <a:lstStyle/>
            <a:p>
              <a:endParaRPr lang="en-US"/>
            </a:p>
          </p:txBody>
        </p:sp>
        <p:sp>
          <p:nvSpPr>
            <p:cNvPr id="27" name="TextBox 27"/>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sp>
        <p:nvSpPr>
          <p:cNvPr id="28" name="TextBox 28"/>
          <p:cNvSpPr txBox="1"/>
          <p:nvPr/>
        </p:nvSpPr>
        <p:spPr>
          <a:xfrm>
            <a:off x="13330661" y="2404913"/>
            <a:ext cx="3550910" cy="1181100"/>
          </a:xfrm>
          <a:prstGeom prst="rect">
            <a:avLst/>
          </a:prstGeom>
        </p:spPr>
        <p:txBody>
          <a:bodyPr lIns="0" tIns="0" rIns="0" bIns="0" rtlCol="0" anchor="t">
            <a:spAutoFit/>
          </a:bodyPr>
          <a:lstStyle/>
          <a:p>
            <a:pPr algn="l">
              <a:lnSpc>
                <a:spcPts val="2399"/>
              </a:lnSpc>
            </a:pPr>
            <a:r>
              <a:rPr lang="en-US" sz="1999" b="1">
                <a:solidFill>
                  <a:srgbClr val="FFFFFF"/>
                </a:solidFill>
                <a:latin typeface="Open Sauce Bold"/>
                <a:ea typeface="Open Sauce Bold"/>
                <a:cs typeface="Open Sauce Bold"/>
                <a:sym typeface="Open Sauce Bold"/>
              </a:rPr>
              <a:t>Model Regulations: Scope of Practice for Veterinary Technicians and Veterinary Technologists</a:t>
            </a:r>
          </a:p>
        </p:txBody>
      </p:sp>
      <p:sp>
        <p:nvSpPr>
          <p:cNvPr id="29" name="TextBox 29"/>
          <p:cNvSpPr txBox="1"/>
          <p:nvPr/>
        </p:nvSpPr>
        <p:spPr>
          <a:xfrm>
            <a:off x="13330661" y="4456920"/>
            <a:ext cx="3550910" cy="885825"/>
          </a:xfrm>
          <a:prstGeom prst="rect">
            <a:avLst/>
          </a:prstGeom>
        </p:spPr>
        <p:txBody>
          <a:bodyPr lIns="0" tIns="0" rIns="0" bIns="0" rtlCol="0" anchor="t">
            <a:spAutoFit/>
          </a:bodyPr>
          <a:lstStyle/>
          <a:p>
            <a:pPr algn="l">
              <a:lnSpc>
                <a:spcPts val="2399"/>
              </a:lnSpc>
            </a:pPr>
            <a:r>
              <a:rPr lang="en-US" sz="1999" b="1">
                <a:solidFill>
                  <a:srgbClr val="FFFFFF"/>
                </a:solidFill>
                <a:latin typeface="Open Sauce Bold"/>
                <a:ea typeface="Open Sauce Bold"/>
                <a:cs typeface="Open Sauce Bold"/>
                <a:sym typeface="Open Sauce Bold"/>
              </a:rPr>
              <a:t>Guidance Document for CBD Use on Companion Animals: United States</a:t>
            </a:r>
          </a:p>
        </p:txBody>
      </p:sp>
      <p:sp>
        <p:nvSpPr>
          <p:cNvPr id="30" name="TextBox 30"/>
          <p:cNvSpPr txBox="1"/>
          <p:nvPr/>
        </p:nvSpPr>
        <p:spPr>
          <a:xfrm>
            <a:off x="13213245" y="6147823"/>
            <a:ext cx="3817349" cy="1181100"/>
          </a:xfrm>
          <a:prstGeom prst="rect">
            <a:avLst/>
          </a:prstGeom>
        </p:spPr>
        <p:txBody>
          <a:bodyPr lIns="0" tIns="0" rIns="0" bIns="0" rtlCol="0" anchor="t">
            <a:spAutoFit/>
          </a:bodyPr>
          <a:lstStyle/>
          <a:p>
            <a:pPr algn="l">
              <a:lnSpc>
                <a:spcPts val="2399"/>
              </a:lnSpc>
            </a:pPr>
            <a:r>
              <a:rPr lang="en-US" sz="1999" b="1">
                <a:solidFill>
                  <a:srgbClr val="FFFFFF"/>
                </a:solidFill>
                <a:latin typeface="Open Sauce Bold"/>
                <a:ea typeface="Open Sauce Bold"/>
                <a:cs typeface="Open Sauce Bold"/>
                <a:sym typeface="Open Sauce Bold"/>
              </a:rPr>
              <a:t>Model Regulations: Telehealth &amp; Virtual Practice of Veterinary Medicine &amp; Veterinary Technology</a:t>
            </a:r>
          </a:p>
        </p:txBody>
      </p:sp>
      <p:sp>
        <p:nvSpPr>
          <p:cNvPr id="31" name="TextBox 31"/>
          <p:cNvSpPr txBox="1"/>
          <p:nvPr/>
        </p:nvSpPr>
        <p:spPr>
          <a:xfrm>
            <a:off x="13330661" y="8347467"/>
            <a:ext cx="3550910" cy="590550"/>
          </a:xfrm>
          <a:prstGeom prst="rect">
            <a:avLst/>
          </a:prstGeom>
        </p:spPr>
        <p:txBody>
          <a:bodyPr lIns="0" tIns="0" rIns="0" bIns="0" rtlCol="0" anchor="t">
            <a:spAutoFit/>
          </a:bodyPr>
          <a:lstStyle/>
          <a:p>
            <a:pPr algn="l">
              <a:lnSpc>
                <a:spcPts val="2399"/>
              </a:lnSpc>
            </a:pPr>
            <a:r>
              <a:rPr lang="en-US" sz="1999" b="1">
                <a:solidFill>
                  <a:srgbClr val="FFFFFF"/>
                </a:solidFill>
                <a:latin typeface="Open Sauce Bold"/>
                <a:ea typeface="Open Sauce Bold"/>
                <a:cs typeface="Open Sauce Bold"/>
                <a:sym typeface="Open Sauce Bold"/>
              </a:rPr>
              <a:t>Model Regulations:</a:t>
            </a:r>
          </a:p>
          <a:p>
            <a:pPr algn="l">
              <a:lnSpc>
                <a:spcPts val="2399"/>
              </a:lnSpc>
            </a:pPr>
            <a:r>
              <a:rPr lang="en-US" sz="1999" b="1">
                <a:solidFill>
                  <a:srgbClr val="FFFFFF"/>
                </a:solidFill>
                <a:latin typeface="Open Sauce Bold"/>
                <a:ea typeface="Open Sauce Bold"/>
                <a:cs typeface="Open Sauce Bold"/>
                <a:sym typeface="Open Sauce Bold"/>
              </a:rPr>
              <a:t>Safe Haven Program</a:t>
            </a:r>
          </a:p>
        </p:txBody>
      </p:sp>
      <p:grpSp>
        <p:nvGrpSpPr>
          <p:cNvPr id="32" name="Group 32"/>
          <p:cNvGrpSpPr/>
          <p:nvPr/>
        </p:nvGrpSpPr>
        <p:grpSpPr>
          <a:xfrm>
            <a:off x="952122" y="2266378"/>
            <a:ext cx="4459523" cy="1524000"/>
            <a:chOff x="0" y="0"/>
            <a:chExt cx="1174525" cy="401383"/>
          </a:xfrm>
        </p:grpSpPr>
        <p:sp>
          <p:nvSpPr>
            <p:cNvPr id="33" name="Freeform 33"/>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B82D75"/>
            </a:solidFill>
            <a:ln cap="rnd">
              <a:noFill/>
              <a:prstDash val="solid"/>
              <a:round/>
            </a:ln>
          </p:spPr>
          <p:txBody>
            <a:bodyPr/>
            <a:lstStyle/>
            <a:p>
              <a:endParaRPr lang="en-US"/>
            </a:p>
          </p:txBody>
        </p:sp>
        <p:sp>
          <p:nvSpPr>
            <p:cNvPr id="34" name="TextBox 34"/>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35" name="Group 35"/>
          <p:cNvGrpSpPr/>
          <p:nvPr/>
        </p:nvGrpSpPr>
        <p:grpSpPr>
          <a:xfrm>
            <a:off x="952122" y="4137833"/>
            <a:ext cx="4459523" cy="1524000"/>
            <a:chOff x="0" y="0"/>
            <a:chExt cx="1174525" cy="401383"/>
          </a:xfrm>
        </p:grpSpPr>
        <p:sp>
          <p:nvSpPr>
            <p:cNvPr id="36" name="Freeform 36"/>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228177"/>
            </a:solidFill>
            <a:ln cap="rnd">
              <a:noFill/>
              <a:prstDash val="solid"/>
              <a:round/>
            </a:ln>
          </p:spPr>
          <p:txBody>
            <a:bodyPr/>
            <a:lstStyle/>
            <a:p>
              <a:endParaRPr lang="en-US"/>
            </a:p>
          </p:txBody>
        </p:sp>
        <p:sp>
          <p:nvSpPr>
            <p:cNvPr id="37" name="TextBox 37"/>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38" name="Group 38"/>
          <p:cNvGrpSpPr/>
          <p:nvPr/>
        </p:nvGrpSpPr>
        <p:grpSpPr>
          <a:xfrm>
            <a:off x="952122" y="6009288"/>
            <a:ext cx="4459523" cy="1524000"/>
            <a:chOff x="0" y="0"/>
            <a:chExt cx="1174525" cy="401383"/>
          </a:xfrm>
        </p:grpSpPr>
        <p:sp>
          <p:nvSpPr>
            <p:cNvPr id="39" name="Freeform 39"/>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0091D0"/>
            </a:solidFill>
            <a:ln cap="rnd">
              <a:noFill/>
              <a:prstDash val="solid"/>
              <a:round/>
            </a:ln>
          </p:spPr>
          <p:txBody>
            <a:bodyPr/>
            <a:lstStyle/>
            <a:p>
              <a:endParaRPr lang="en-US"/>
            </a:p>
          </p:txBody>
        </p:sp>
        <p:sp>
          <p:nvSpPr>
            <p:cNvPr id="40" name="TextBox 40"/>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grpSp>
        <p:nvGrpSpPr>
          <p:cNvPr id="41" name="Group 41"/>
          <p:cNvGrpSpPr/>
          <p:nvPr/>
        </p:nvGrpSpPr>
        <p:grpSpPr>
          <a:xfrm>
            <a:off x="952122" y="7880742"/>
            <a:ext cx="4459523" cy="1524000"/>
            <a:chOff x="0" y="0"/>
            <a:chExt cx="1174525" cy="401383"/>
          </a:xfrm>
        </p:grpSpPr>
        <p:sp>
          <p:nvSpPr>
            <p:cNvPr id="42" name="Freeform 42"/>
            <p:cNvSpPr/>
            <p:nvPr/>
          </p:nvSpPr>
          <p:spPr>
            <a:xfrm>
              <a:off x="0" y="0"/>
              <a:ext cx="1174525" cy="401383"/>
            </a:xfrm>
            <a:custGeom>
              <a:avLst/>
              <a:gdLst/>
              <a:ahLst/>
              <a:cxnLst/>
              <a:rect l="l" t="t" r="r" b="b"/>
              <a:pathLst>
                <a:path w="1174525" h="401383">
                  <a:moveTo>
                    <a:pt x="173604" y="0"/>
                  </a:moveTo>
                  <a:lnTo>
                    <a:pt x="1000920" y="0"/>
                  </a:lnTo>
                  <a:cubicBezTo>
                    <a:pt x="1046963" y="0"/>
                    <a:pt x="1091120" y="18290"/>
                    <a:pt x="1123677" y="50847"/>
                  </a:cubicBezTo>
                  <a:cubicBezTo>
                    <a:pt x="1156234" y="83405"/>
                    <a:pt x="1174525" y="127562"/>
                    <a:pt x="1174525" y="173604"/>
                  </a:cubicBezTo>
                  <a:lnTo>
                    <a:pt x="1174525" y="227779"/>
                  </a:lnTo>
                  <a:cubicBezTo>
                    <a:pt x="1174525" y="273821"/>
                    <a:pt x="1156234" y="317978"/>
                    <a:pt x="1123677" y="350535"/>
                  </a:cubicBezTo>
                  <a:cubicBezTo>
                    <a:pt x="1091120" y="383092"/>
                    <a:pt x="1046963" y="401383"/>
                    <a:pt x="1000920" y="401383"/>
                  </a:cubicBezTo>
                  <a:lnTo>
                    <a:pt x="173604" y="401383"/>
                  </a:lnTo>
                  <a:cubicBezTo>
                    <a:pt x="77725" y="401383"/>
                    <a:pt x="0" y="323657"/>
                    <a:pt x="0" y="227779"/>
                  </a:cubicBezTo>
                  <a:lnTo>
                    <a:pt x="0" y="173604"/>
                  </a:lnTo>
                  <a:cubicBezTo>
                    <a:pt x="0" y="127562"/>
                    <a:pt x="18290" y="83405"/>
                    <a:pt x="50847" y="50847"/>
                  </a:cubicBezTo>
                  <a:cubicBezTo>
                    <a:pt x="83405" y="18290"/>
                    <a:pt x="127562" y="0"/>
                    <a:pt x="173604" y="0"/>
                  </a:cubicBezTo>
                  <a:close/>
                </a:path>
              </a:pathLst>
            </a:custGeom>
            <a:solidFill>
              <a:srgbClr val="F18602"/>
            </a:solidFill>
            <a:ln cap="rnd">
              <a:noFill/>
              <a:prstDash val="solid"/>
              <a:round/>
            </a:ln>
          </p:spPr>
          <p:txBody>
            <a:bodyPr/>
            <a:lstStyle/>
            <a:p>
              <a:endParaRPr lang="en-US"/>
            </a:p>
          </p:txBody>
        </p:sp>
        <p:sp>
          <p:nvSpPr>
            <p:cNvPr id="43" name="TextBox 43"/>
            <p:cNvSpPr txBox="1"/>
            <p:nvPr/>
          </p:nvSpPr>
          <p:spPr>
            <a:xfrm>
              <a:off x="0" y="-47625"/>
              <a:ext cx="1174525" cy="449008"/>
            </a:xfrm>
            <a:prstGeom prst="rect">
              <a:avLst/>
            </a:prstGeom>
          </p:spPr>
          <p:txBody>
            <a:bodyPr lIns="50800" tIns="50800" rIns="50800" bIns="50800" rtlCol="0" anchor="ctr"/>
            <a:lstStyle/>
            <a:p>
              <a:pPr algn="ctr">
                <a:lnSpc>
                  <a:spcPts val="2519"/>
                </a:lnSpc>
              </a:pPr>
              <a:endParaRPr/>
            </a:p>
          </p:txBody>
        </p:sp>
      </p:grpSp>
      <p:sp>
        <p:nvSpPr>
          <p:cNvPr id="44" name="TextBox 44"/>
          <p:cNvSpPr txBox="1"/>
          <p:nvPr/>
        </p:nvSpPr>
        <p:spPr>
          <a:xfrm>
            <a:off x="1455117" y="2417153"/>
            <a:ext cx="3445342" cy="1181100"/>
          </a:xfrm>
          <a:prstGeom prst="rect">
            <a:avLst/>
          </a:prstGeom>
        </p:spPr>
        <p:txBody>
          <a:bodyPr lIns="0" tIns="0" rIns="0" bIns="0" rtlCol="0" anchor="t">
            <a:spAutoFit/>
          </a:bodyPr>
          <a:lstStyle/>
          <a:p>
            <a:pPr algn="r">
              <a:lnSpc>
                <a:spcPts val="2399"/>
              </a:lnSpc>
            </a:pPr>
            <a:r>
              <a:rPr lang="en-US" sz="1999" b="1">
                <a:solidFill>
                  <a:srgbClr val="FFFFFF"/>
                </a:solidFill>
                <a:latin typeface="Open Sauce Bold"/>
                <a:ea typeface="Open Sauce Bold"/>
                <a:cs typeface="Open Sauce Bold"/>
                <a:sym typeface="Open Sauce Bold"/>
              </a:rPr>
              <a:t>Veterinary Medicine and Veterinary Technology Practice Act Model </a:t>
            </a:r>
          </a:p>
          <a:p>
            <a:pPr algn="r">
              <a:lnSpc>
                <a:spcPts val="2399"/>
              </a:lnSpc>
            </a:pPr>
            <a:r>
              <a:rPr lang="en-US" sz="1999" b="1">
                <a:solidFill>
                  <a:srgbClr val="FFFFFF"/>
                </a:solidFill>
                <a:latin typeface="Open Sauce Bold"/>
                <a:ea typeface="Open Sauce Bold"/>
                <a:cs typeface="Open Sauce Bold"/>
                <a:sym typeface="Open Sauce Bold"/>
              </a:rPr>
              <a:t>(PAM) with Commentary</a:t>
            </a:r>
          </a:p>
        </p:txBody>
      </p:sp>
      <p:sp>
        <p:nvSpPr>
          <p:cNvPr id="45" name="TextBox 45"/>
          <p:cNvSpPr txBox="1"/>
          <p:nvPr/>
        </p:nvSpPr>
        <p:spPr>
          <a:xfrm>
            <a:off x="1459213" y="4604558"/>
            <a:ext cx="3445342" cy="590550"/>
          </a:xfrm>
          <a:prstGeom prst="rect">
            <a:avLst/>
          </a:prstGeom>
        </p:spPr>
        <p:txBody>
          <a:bodyPr lIns="0" tIns="0" rIns="0" bIns="0" rtlCol="0" anchor="t">
            <a:spAutoFit/>
          </a:bodyPr>
          <a:lstStyle/>
          <a:p>
            <a:pPr algn="r">
              <a:lnSpc>
                <a:spcPts val="2399"/>
              </a:lnSpc>
            </a:pPr>
            <a:r>
              <a:rPr lang="en-US" sz="1999" b="1">
                <a:solidFill>
                  <a:srgbClr val="FFFFFF"/>
                </a:solidFill>
                <a:latin typeface="Open Sauce Bold"/>
                <a:ea typeface="Open Sauce Bold"/>
                <a:cs typeface="Open Sauce Bold"/>
                <a:sym typeface="Open Sauce Bold"/>
              </a:rPr>
              <a:t>Model Regulations: </a:t>
            </a:r>
          </a:p>
          <a:p>
            <a:pPr algn="r">
              <a:lnSpc>
                <a:spcPts val="2399"/>
              </a:lnSpc>
            </a:pPr>
            <a:r>
              <a:rPr lang="en-US" sz="1999" b="1">
                <a:solidFill>
                  <a:srgbClr val="FFFFFF"/>
                </a:solidFill>
                <a:latin typeface="Open Sauce Bold"/>
                <a:ea typeface="Open Sauce Bold"/>
                <a:cs typeface="Open Sauce Bold"/>
                <a:sym typeface="Open Sauce Bold"/>
              </a:rPr>
              <a:t>Appropriate Use of Opioids</a:t>
            </a:r>
          </a:p>
        </p:txBody>
      </p:sp>
      <p:sp>
        <p:nvSpPr>
          <p:cNvPr id="46" name="TextBox 46"/>
          <p:cNvSpPr txBox="1"/>
          <p:nvPr/>
        </p:nvSpPr>
        <p:spPr>
          <a:xfrm>
            <a:off x="1459213" y="6328375"/>
            <a:ext cx="3445342" cy="885825"/>
          </a:xfrm>
          <a:prstGeom prst="rect">
            <a:avLst/>
          </a:prstGeom>
        </p:spPr>
        <p:txBody>
          <a:bodyPr lIns="0" tIns="0" rIns="0" bIns="0" rtlCol="0" anchor="t">
            <a:spAutoFit/>
          </a:bodyPr>
          <a:lstStyle/>
          <a:p>
            <a:pPr algn="r">
              <a:lnSpc>
                <a:spcPts val="2399"/>
              </a:lnSpc>
            </a:pPr>
            <a:r>
              <a:rPr lang="en-US" sz="1999" b="1">
                <a:solidFill>
                  <a:srgbClr val="FFFFFF"/>
                </a:solidFill>
                <a:latin typeface="Open Sauce Bold"/>
                <a:ea typeface="Open Sauce Bold"/>
                <a:cs typeface="Open Sauce Bold"/>
                <a:sym typeface="Open Sauce Bold"/>
              </a:rPr>
              <a:t>Guidance Document for CBD Use on Companion Animals: Canada</a:t>
            </a:r>
          </a:p>
        </p:txBody>
      </p:sp>
      <p:sp>
        <p:nvSpPr>
          <p:cNvPr id="47" name="TextBox 47"/>
          <p:cNvSpPr txBox="1"/>
          <p:nvPr/>
        </p:nvSpPr>
        <p:spPr>
          <a:xfrm>
            <a:off x="1028700" y="8052192"/>
            <a:ext cx="3952433" cy="1181100"/>
          </a:xfrm>
          <a:prstGeom prst="rect">
            <a:avLst/>
          </a:prstGeom>
        </p:spPr>
        <p:txBody>
          <a:bodyPr lIns="0" tIns="0" rIns="0" bIns="0" rtlCol="0" anchor="t">
            <a:spAutoFit/>
          </a:bodyPr>
          <a:lstStyle/>
          <a:p>
            <a:pPr algn="r">
              <a:lnSpc>
                <a:spcPts val="2399"/>
              </a:lnSpc>
            </a:pPr>
            <a:r>
              <a:rPr lang="en-US" sz="1999" b="1">
                <a:solidFill>
                  <a:srgbClr val="FFFFFF"/>
                </a:solidFill>
                <a:latin typeface="Open Sauce Bold"/>
                <a:ea typeface="Open Sauce Bold"/>
                <a:cs typeface="Open Sauce Bold"/>
                <a:sym typeface="Open Sauce Bold"/>
              </a:rPr>
              <a:t>Model Regulations: Establishment and Maintenance of a Veterinarian-Client-Patient-Relationship</a:t>
            </a:r>
          </a:p>
        </p:txBody>
      </p:sp>
      <p:grpSp>
        <p:nvGrpSpPr>
          <p:cNvPr id="48" name="Group 48"/>
          <p:cNvGrpSpPr/>
          <p:nvPr/>
        </p:nvGrpSpPr>
        <p:grpSpPr>
          <a:xfrm>
            <a:off x="-1042883" y="595894"/>
            <a:ext cx="11490455" cy="1335757"/>
            <a:chOff x="0" y="0"/>
            <a:chExt cx="3026293" cy="351804"/>
          </a:xfrm>
        </p:grpSpPr>
        <p:sp>
          <p:nvSpPr>
            <p:cNvPr id="49" name="Freeform 49"/>
            <p:cNvSpPr/>
            <p:nvPr/>
          </p:nvSpPr>
          <p:spPr>
            <a:xfrm>
              <a:off x="0" y="0"/>
              <a:ext cx="3026293" cy="351804"/>
            </a:xfrm>
            <a:custGeom>
              <a:avLst/>
              <a:gdLst/>
              <a:ahLst/>
              <a:cxnLst/>
              <a:rect l="l" t="t" r="r" b="b"/>
              <a:pathLst>
                <a:path w="3026293" h="351804">
                  <a:moveTo>
                    <a:pt x="20213" y="0"/>
                  </a:moveTo>
                  <a:lnTo>
                    <a:pt x="3006079" y="0"/>
                  </a:lnTo>
                  <a:cubicBezTo>
                    <a:pt x="3011440" y="0"/>
                    <a:pt x="3016582" y="2130"/>
                    <a:pt x="3020372" y="5920"/>
                  </a:cubicBezTo>
                  <a:cubicBezTo>
                    <a:pt x="3024163" y="9711"/>
                    <a:pt x="3026293" y="14852"/>
                    <a:pt x="3026293" y="20213"/>
                  </a:cubicBezTo>
                  <a:lnTo>
                    <a:pt x="3026293" y="331591"/>
                  </a:lnTo>
                  <a:cubicBezTo>
                    <a:pt x="3026293" y="336952"/>
                    <a:pt x="3024163" y="342093"/>
                    <a:pt x="3020372" y="345884"/>
                  </a:cubicBezTo>
                  <a:cubicBezTo>
                    <a:pt x="3016582" y="349675"/>
                    <a:pt x="3011440" y="351804"/>
                    <a:pt x="3006079" y="351804"/>
                  </a:cubicBezTo>
                  <a:lnTo>
                    <a:pt x="20213" y="351804"/>
                  </a:lnTo>
                  <a:cubicBezTo>
                    <a:pt x="14852" y="351804"/>
                    <a:pt x="9711" y="349675"/>
                    <a:pt x="5920" y="345884"/>
                  </a:cubicBezTo>
                  <a:cubicBezTo>
                    <a:pt x="2130" y="342093"/>
                    <a:pt x="0" y="336952"/>
                    <a:pt x="0" y="331591"/>
                  </a:cubicBezTo>
                  <a:lnTo>
                    <a:pt x="0" y="20213"/>
                  </a:lnTo>
                  <a:cubicBezTo>
                    <a:pt x="0" y="14852"/>
                    <a:pt x="2130" y="9711"/>
                    <a:pt x="5920" y="5920"/>
                  </a:cubicBezTo>
                  <a:cubicBezTo>
                    <a:pt x="9711" y="2130"/>
                    <a:pt x="14852" y="0"/>
                    <a:pt x="20213" y="0"/>
                  </a:cubicBezTo>
                  <a:close/>
                </a:path>
              </a:pathLst>
            </a:custGeom>
            <a:solidFill>
              <a:srgbClr val="F1F1F1"/>
            </a:solidFill>
          </p:spPr>
          <p:txBody>
            <a:bodyPr/>
            <a:lstStyle/>
            <a:p>
              <a:endParaRPr lang="en-US"/>
            </a:p>
          </p:txBody>
        </p:sp>
        <p:sp>
          <p:nvSpPr>
            <p:cNvPr id="50" name="TextBox 50"/>
            <p:cNvSpPr txBox="1"/>
            <p:nvPr/>
          </p:nvSpPr>
          <p:spPr>
            <a:xfrm>
              <a:off x="0" y="-66675"/>
              <a:ext cx="3026293" cy="418479"/>
            </a:xfrm>
            <a:prstGeom prst="rect">
              <a:avLst/>
            </a:prstGeom>
          </p:spPr>
          <p:txBody>
            <a:bodyPr lIns="50800" tIns="50800" rIns="50800" bIns="50800" rtlCol="0" anchor="ctr"/>
            <a:lstStyle/>
            <a:p>
              <a:pPr algn="ctr">
                <a:lnSpc>
                  <a:spcPts val="2700"/>
                </a:lnSpc>
              </a:pPr>
              <a:endParaRPr/>
            </a:p>
          </p:txBody>
        </p:sp>
      </p:grpSp>
      <p:sp>
        <p:nvSpPr>
          <p:cNvPr id="51" name="TextBox 51"/>
          <p:cNvSpPr txBox="1"/>
          <p:nvPr/>
        </p:nvSpPr>
        <p:spPr>
          <a:xfrm>
            <a:off x="937546" y="957066"/>
            <a:ext cx="9742760" cy="645832"/>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MODEL DOCUMENTS &amp; WHITE PAPERS</a:t>
            </a:r>
          </a:p>
        </p:txBody>
      </p:sp>
      <p:sp>
        <p:nvSpPr>
          <p:cNvPr id="52" name="Freeform 5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4"/>
            <a:stretch>
              <a:fillRect/>
            </a:stretch>
          </a:blipFill>
        </p:spPr>
        <p:txBody>
          <a:bodyPr/>
          <a:lstStyle/>
          <a:p>
            <a:endParaRPr lang="en-US"/>
          </a:p>
        </p:txBody>
      </p:sp>
      <p:sp>
        <p:nvSpPr>
          <p:cNvPr id="53" name="Freeform 5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676805" y="3377357"/>
            <a:ext cx="3246120" cy="5880943"/>
            <a:chOff x="0" y="0"/>
            <a:chExt cx="4328160" cy="7841257"/>
          </a:xfrm>
        </p:grpSpPr>
        <p:grpSp>
          <p:nvGrpSpPr>
            <p:cNvPr id="3" name="Group 3"/>
            <p:cNvGrpSpPr/>
            <p:nvPr/>
          </p:nvGrpSpPr>
          <p:grpSpPr>
            <a:xfrm>
              <a:off x="0" y="1050605"/>
              <a:ext cx="4328160" cy="6790652"/>
              <a:chOff x="0" y="0"/>
              <a:chExt cx="1131545" cy="1775334"/>
            </a:xfrm>
          </p:grpSpPr>
          <p:sp>
            <p:nvSpPr>
              <p:cNvPr id="4" name="Freeform 4"/>
              <p:cNvSpPr/>
              <p:nvPr/>
            </p:nvSpPr>
            <p:spPr>
              <a:xfrm>
                <a:off x="0" y="0"/>
                <a:ext cx="1131545" cy="1775334"/>
              </a:xfrm>
              <a:custGeom>
                <a:avLst/>
                <a:gdLst/>
                <a:ahLst/>
                <a:cxnLst/>
                <a:rect l="l" t="t" r="r" b="b"/>
                <a:pathLst>
                  <a:path w="1131545" h="1775334">
                    <a:moveTo>
                      <a:pt x="178873" y="0"/>
                    </a:moveTo>
                    <a:lnTo>
                      <a:pt x="952672" y="0"/>
                    </a:lnTo>
                    <a:cubicBezTo>
                      <a:pt x="1000112" y="0"/>
                      <a:pt x="1045609" y="18846"/>
                      <a:pt x="1079154" y="52391"/>
                    </a:cubicBezTo>
                    <a:cubicBezTo>
                      <a:pt x="1112700" y="85936"/>
                      <a:pt x="1131545" y="131433"/>
                      <a:pt x="1131545" y="178873"/>
                    </a:cubicBezTo>
                    <a:lnTo>
                      <a:pt x="1131545" y="1596461"/>
                    </a:lnTo>
                    <a:cubicBezTo>
                      <a:pt x="1131545" y="1643901"/>
                      <a:pt x="1112700" y="1689398"/>
                      <a:pt x="1079154" y="1722943"/>
                    </a:cubicBezTo>
                    <a:cubicBezTo>
                      <a:pt x="1045609" y="1756488"/>
                      <a:pt x="1000112" y="1775334"/>
                      <a:pt x="952672" y="1775334"/>
                    </a:cubicBezTo>
                    <a:lnTo>
                      <a:pt x="178873" y="1775334"/>
                    </a:lnTo>
                    <a:cubicBezTo>
                      <a:pt x="131433" y="1775334"/>
                      <a:pt x="85936" y="1756488"/>
                      <a:pt x="52391" y="1722943"/>
                    </a:cubicBezTo>
                    <a:cubicBezTo>
                      <a:pt x="18846" y="1689398"/>
                      <a:pt x="0" y="1643901"/>
                      <a:pt x="0" y="1596461"/>
                    </a:cubicBezTo>
                    <a:lnTo>
                      <a:pt x="0" y="178873"/>
                    </a:lnTo>
                    <a:cubicBezTo>
                      <a:pt x="0" y="131433"/>
                      <a:pt x="18846" y="85936"/>
                      <a:pt x="52391" y="52391"/>
                    </a:cubicBezTo>
                    <a:cubicBezTo>
                      <a:pt x="85936" y="18846"/>
                      <a:pt x="131433" y="0"/>
                      <a:pt x="178873" y="0"/>
                    </a:cubicBezTo>
                    <a:close/>
                  </a:path>
                </a:pathLst>
              </a:custGeom>
              <a:solidFill>
                <a:srgbClr val="B82D75"/>
              </a:solidFill>
            </p:spPr>
            <p:txBody>
              <a:bodyPr/>
              <a:lstStyle/>
              <a:p>
                <a:endParaRPr lang="en-US"/>
              </a:p>
            </p:txBody>
          </p:sp>
          <p:sp>
            <p:nvSpPr>
              <p:cNvPr id="5" name="TextBox 5"/>
              <p:cNvSpPr txBox="1"/>
              <p:nvPr/>
            </p:nvSpPr>
            <p:spPr>
              <a:xfrm>
                <a:off x="0" y="-38100"/>
                <a:ext cx="1131545" cy="1813434"/>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1371881" y="0"/>
              <a:ext cx="1562802" cy="156280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2D75"/>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9" name="Freeform 9"/>
            <p:cNvSpPr/>
            <p:nvPr/>
          </p:nvSpPr>
          <p:spPr>
            <a:xfrm>
              <a:off x="1800915" y="434159"/>
              <a:ext cx="704734" cy="694483"/>
            </a:xfrm>
            <a:custGeom>
              <a:avLst/>
              <a:gdLst/>
              <a:ahLst/>
              <a:cxnLst/>
              <a:rect l="l" t="t" r="r" b="b"/>
              <a:pathLst>
                <a:path w="704734" h="694483">
                  <a:moveTo>
                    <a:pt x="0" y="0"/>
                  </a:moveTo>
                  <a:lnTo>
                    <a:pt x="704734" y="0"/>
                  </a:lnTo>
                  <a:lnTo>
                    <a:pt x="704734" y="694484"/>
                  </a:lnTo>
                  <a:lnTo>
                    <a:pt x="0" y="69448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0" name="TextBox 10"/>
            <p:cNvSpPr txBox="1"/>
            <p:nvPr/>
          </p:nvSpPr>
          <p:spPr>
            <a:xfrm>
              <a:off x="373699" y="1501525"/>
              <a:ext cx="3580762" cy="5905924"/>
            </a:xfrm>
            <a:prstGeom prst="rect">
              <a:avLst/>
            </a:prstGeom>
          </p:spPr>
          <p:txBody>
            <a:bodyPr lIns="0" tIns="0" rIns="0" bIns="0" rtlCol="0" anchor="t">
              <a:spAutoFit/>
            </a:bodyPr>
            <a:lstStyle/>
            <a:p>
              <a:pPr algn="ctr">
                <a:lnSpc>
                  <a:spcPts val="3919"/>
                </a:lnSpc>
              </a:pPr>
              <a:r>
                <a:rPr lang="en-US" sz="2799">
                  <a:solidFill>
                    <a:srgbClr val="FFFFFF"/>
                  </a:solidFill>
                  <a:latin typeface="Source Sans Pro 1"/>
                  <a:ea typeface="Source Sans Pro 1"/>
                  <a:cs typeface="Source Sans Pro 1"/>
                  <a:sym typeface="Source Sans Pro 1"/>
                </a:rPr>
                <a:t>Make an impact by shaping policies, programs, and initiatives that support veterinary regulation nationwide</a:t>
              </a:r>
            </a:p>
          </p:txBody>
        </p:sp>
      </p:grpSp>
      <p:grpSp>
        <p:nvGrpSpPr>
          <p:cNvPr id="11" name="Group 11"/>
          <p:cNvGrpSpPr/>
          <p:nvPr/>
        </p:nvGrpSpPr>
        <p:grpSpPr>
          <a:xfrm>
            <a:off x="4111510" y="3377357"/>
            <a:ext cx="3246120" cy="6050886"/>
            <a:chOff x="0" y="0"/>
            <a:chExt cx="4328160" cy="8067848"/>
          </a:xfrm>
        </p:grpSpPr>
        <p:grpSp>
          <p:nvGrpSpPr>
            <p:cNvPr id="12" name="Group 12"/>
            <p:cNvGrpSpPr/>
            <p:nvPr/>
          </p:nvGrpSpPr>
          <p:grpSpPr>
            <a:xfrm>
              <a:off x="0" y="1050605"/>
              <a:ext cx="4328160" cy="6790652"/>
              <a:chOff x="0" y="0"/>
              <a:chExt cx="1131545" cy="1775334"/>
            </a:xfrm>
          </p:grpSpPr>
          <p:sp>
            <p:nvSpPr>
              <p:cNvPr id="13" name="Freeform 13"/>
              <p:cNvSpPr/>
              <p:nvPr/>
            </p:nvSpPr>
            <p:spPr>
              <a:xfrm>
                <a:off x="0" y="0"/>
                <a:ext cx="1131545" cy="1775334"/>
              </a:xfrm>
              <a:custGeom>
                <a:avLst/>
                <a:gdLst/>
                <a:ahLst/>
                <a:cxnLst/>
                <a:rect l="l" t="t" r="r" b="b"/>
                <a:pathLst>
                  <a:path w="1131545" h="1775334">
                    <a:moveTo>
                      <a:pt x="178873" y="0"/>
                    </a:moveTo>
                    <a:lnTo>
                      <a:pt x="952672" y="0"/>
                    </a:lnTo>
                    <a:cubicBezTo>
                      <a:pt x="1000112" y="0"/>
                      <a:pt x="1045609" y="18846"/>
                      <a:pt x="1079154" y="52391"/>
                    </a:cubicBezTo>
                    <a:cubicBezTo>
                      <a:pt x="1112700" y="85936"/>
                      <a:pt x="1131545" y="131433"/>
                      <a:pt x="1131545" y="178873"/>
                    </a:cubicBezTo>
                    <a:lnTo>
                      <a:pt x="1131545" y="1596461"/>
                    </a:lnTo>
                    <a:cubicBezTo>
                      <a:pt x="1131545" y="1643901"/>
                      <a:pt x="1112700" y="1689398"/>
                      <a:pt x="1079154" y="1722943"/>
                    </a:cubicBezTo>
                    <a:cubicBezTo>
                      <a:pt x="1045609" y="1756488"/>
                      <a:pt x="1000112" y="1775334"/>
                      <a:pt x="952672" y="1775334"/>
                    </a:cubicBezTo>
                    <a:lnTo>
                      <a:pt x="178873" y="1775334"/>
                    </a:lnTo>
                    <a:cubicBezTo>
                      <a:pt x="131433" y="1775334"/>
                      <a:pt x="85936" y="1756488"/>
                      <a:pt x="52391" y="1722943"/>
                    </a:cubicBezTo>
                    <a:cubicBezTo>
                      <a:pt x="18846" y="1689398"/>
                      <a:pt x="0" y="1643901"/>
                      <a:pt x="0" y="1596461"/>
                    </a:cubicBezTo>
                    <a:lnTo>
                      <a:pt x="0" y="178873"/>
                    </a:lnTo>
                    <a:cubicBezTo>
                      <a:pt x="0" y="131433"/>
                      <a:pt x="18846" y="85936"/>
                      <a:pt x="52391" y="52391"/>
                    </a:cubicBezTo>
                    <a:cubicBezTo>
                      <a:pt x="85936" y="18846"/>
                      <a:pt x="131433" y="0"/>
                      <a:pt x="178873" y="0"/>
                    </a:cubicBezTo>
                    <a:close/>
                  </a:path>
                </a:pathLst>
              </a:custGeom>
              <a:solidFill>
                <a:srgbClr val="228177"/>
              </a:solidFill>
            </p:spPr>
            <p:txBody>
              <a:bodyPr/>
              <a:lstStyle/>
              <a:p>
                <a:endParaRPr lang="en-US"/>
              </a:p>
            </p:txBody>
          </p:sp>
          <p:sp>
            <p:nvSpPr>
              <p:cNvPr id="14" name="TextBox 14"/>
              <p:cNvSpPr txBox="1"/>
              <p:nvPr/>
            </p:nvSpPr>
            <p:spPr>
              <a:xfrm>
                <a:off x="0" y="-38100"/>
                <a:ext cx="1131545" cy="1813434"/>
              </a:xfrm>
              <a:prstGeom prst="rect">
                <a:avLst/>
              </a:prstGeom>
            </p:spPr>
            <p:txBody>
              <a:bodyPr lIns="50800" tIns="50800" rIns="50800" bIns="50800" rtlCol="0" anchor="ctr"/>
              <a:lstStyle/>
              <a:p>
                <a:pPr algn="ctr">
                  <a:lnSpc>
                    <a:spcPts val="2520"/>
                  </a:lnSpc>
                </a:pPr>
                <a:endParaRPr/>
              </a:p>
            </p:txBody>
          </p:sp>
        </p:grpSp>
        <p:grpSp>
          <p:nvGrpSpPr>
            <p:cNvPr id="15" name="Group 15"/>
            <p:cNvGrpSpPr/>
            <p:nvPr/>
          </p:nvGrpSpPr>
          <p:grpSpPr>
            <a:xfrm>
              <a:off x="1382679" y="0"/>
              <a:ext cx="1562802" cy="15628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177"/>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8" name="Freeform 18"/>
            <p:cNvSpPr/>
            <p:nvPr/>
          </p:nvSpPr>
          <p:spPr>
            <a:xfrm>
              <a:off x="1816838" y="434159"/>
              <a:ext cx="694483" cy="694483"/>
            </a:xfrm>
            <a:custGeom>
              <a:avLst/>
              <a:gdLst/>
              <a:ahLst/>
              <a:cxnLst/>
              <a:rect l="l" t="t" r="r" b="b"/>
              <a:pathLst>
                <a:path w="694483" h="694483">
                  <a:moveTo>
                    <a:pt x="0" y="0"/>
                  </a:moveTo>
                  <a:lnTo>
                    <a:pt x="694484" y="0"/>
                  </a:lnTo>
                  <a:lnTo>
                    <a:pt x="694484" y="694484"/>
                  </a:lnTo>
                  <a:lnTo>
                    <a:pt x="0" y="6944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384498" y="1501525"/>
              <a:ext cx="3580762" cy="6566324"/>
            </a:xfrm>
            <a:prstGeom prst="rect">
              <a:avLst/>
            </a:prstGeom>
          </p:spPr>
          <p:txBody>
            <a:bodyPr lIns="0" tIns="0" rIns="0" bIns="0" rtlCol="0" anchor="t">
              <a:spAutoFit/>
            </a:bodyPr>
            <a:lstStyle/>
            <a:p>
              <a:pPr algn="ctr">
                <a:lnSpc>
                  <a:spcPts val="3919"/>
                </a:lnSpc>
              </a:pPr>
              <a:r>
                <a:rPr lang="en-US" sz="2799">
                  <a:solidFill>
                    <a:srgbClr val="FFFFFF"/>
                  </a:solidFill>
                  <a:latin typeface="Source Sans Pro 1"/>
                  <a:ea typeface="Source Sans Pro 1"/>
                  <a:cs typeface="Source Sans Pro 1"/>
                  <a:sym typeface="Source Sans Pro 1"/>
                </a:rPr>
                <a:t>Share your expertise through diverse Committees and Task Forces focused on real‑world regulatory challenges</a:t>
              </a:r>
            </a:p>
            <a:p>
              <a:pPr algn="ctr">
                <a:lnSpc>
                  <a:spcPts val="3919"/>
                </a:lnSpc>
              </a:pPr>
              <a:endParaRPr lang="en-US" sz="2799">
                <a:solidFill>
                  <a:srgbClr val="FFFFFF"/>
                </a:solidFill>
                <a:latin typeface="Source Sans Pro 1"/>
                <a:ea typeface="Source Sans Pro 1"/>
                <a:cs typeface="Source Sans Pro 1"/>
                <a:sym typeface="Source Sans Pro 1"/>
              </a:endParaRPr>
            </a:p>
          </p:txBody>
        </p:sp>
      </p:grpSp>
      <p:grpSp>
        <p:nvGrpSpPr>
          <p:cNvPr id="20" name="Group 20"/>
          <p:cNvGrpSpPr/>
          <p:nvPr/>
        </p:nvGrpSpPr>
        <p:grpSpPr>
          <a:xfrm>
            <a:off x="7546215" y="3377357"/>
            <a:ext cx="3246120" cy="5880943"/>
            <a:chOff x="0" y="0"/>
            <a:chExt cx="4328160" cy="7841257"/>
          </a:xfrm>
        </p:grpSpPr>
        <p:grpSp>
          <p:nvGrpSpPr>
            <p:cNvPr id="21" name="Group 21"/>
            <p:cNvGrpSpPr/>
            <p:nvPr/>
          </p:nvGrpSpPr>
          <p:grpSpPr>
            <a:xfrm>
              <a:off x="0" y="1050605"/>
              <a:ext cx="4328160" cy="6790652"/>
              <a:chOff x="0" y="0"/>
              <a:chExt cx="1131545" cy="1775334"/>
            </a:xfrm>
          </p:grpSpPr>
          <p:sp>
            <p:nvSpPr>
              <p:cNvPr id="22" name="Freeform 22"/>
              <p:cNvSpPr/>
              <p:nvPr/>
            </p:nvSpPr>
            <p:spPr>
              <a:xfrm>
                <a:off x="0" y="0"/>
                <a:ext cx="1131545" cy="1775334"/>
              </a:xfrm>
              <a:custGeom>
                <a:avLst/>
                <a:gdLst/>
                <a:ahLst/>
                <a:cxnLst/>
                <a:rect l="l" t="t" r="r" b="b"/>
                <a:pathLst>
                  <a:path w="1131545" h="1775334">
                    <a:moveTo>
                      <a:pt x="178873" y="0"/>
                    </a:moveTo>
                    <a:lnTo>
                      <a:pt x="952672" y="0"/>
                    </a:lnTo>
                    <a:cubicBezTo>
                      <a:pt x="1000112" y="0"/>
                      <a:pt x="1045609" y="18846"/>
                      <a:pt x="1079154" y="52391"/>
                    </a:cubicBezTo>
                    <a:cubicBezTo>
                      <a:pt x="1112700" y="85936"/>
                      <a:pt x="1131545" y="131433"/>
                      <a:pt x="1131545" y="178873"/>
                    </a:cubicBezTo>
                    <a:lnTo>
                      <a:pt x="1131545" y="1596461"/>
                    </a:lnTo>
                    <a:cubicBezTo>
                      <a:pt x="1131545" y="1643901"/>
                      <a:pt x="1112700" y="1689398"/>
                      <a:pt x="1079154" y="1722943"/>
                    </a:cubicBezTo>
                    <a:cubicBezTo>
                      <a:pt x="1045609" y="1756488"/>
                      <a:pt x="1000112" y="1775334"/>
                      <a:pt x="952672" y="1775334"/>
                    </a:cubicBezTo>
                    <a:lnTo>
                      <a:pt x="178873" y="1775334"/>
                    </a:lnTo>
                    <a:cubicBezTo>
                      <a:pt x="131433" y="1775334"/>
                      <a:pt x="85936" y="1756488"/>
                      <a:pt x="52391" y="1722943"/>
                    </a:cubicBezTo>
                    <a:cubicBezTo>
                      <a:pt x="18846" y="1689398"/>
                      <a:pt x="0" y="1643901"/>
                      <a:pt x="0" y="1596461"/>
                    </a:cubicBezTo>
                    <a:lnTo>
                      <a:pt x="0" y="178873"/>
                    </a:lnTo>
                    <a:cubicBezTo>
                      <a:pt x="0" y="131433"/>
                      <a:pt x="18846" y="85936"/>
                      <a:pt x="52391" y="52391"/>
                    </a:cubicBezTo>
                    <a:cubicBezTo>
                      <a:pt x="85936" y="18846"/>
                      <a:pt x="131433" y="0"/>
                      <a:pt x="178873" y="0"/>
                    </a:cubicBezTo>
                    <a:close/>
                  </a:path>
                </a:pathLst>
              </a:custGeom>
              <a:solidFill>
                <a:srgbClr val="0091D0"/>
              </a:solidFill>
            </p:spPr>
            <p:txBody>
              <a:bodyPr/>
              <a:lstStyle/>
              <a:p>
                <a:endParaRPr lang="en-US"/>
              </a:p>
            </p:txBody>
          </p:sp>
          <p:sp>
            <p:nvSpPr>
              <p:cNvPr id="23" name="TextBox 23"/>
              <p:cNvSpPr txBox="1"/>
              <p:nvPr/>
            </p:nvSpPr>
            <p:spPr>
              <a:xfrm>
                <a:off x="0" y="-38100"/>
                <a:ext cx="1131545" cy="1813434"/>
              </a:xfrm>
              <a:prstGeom prst="rect">
                <a:avLst/>
              </a:prstGeom>
            </p:spPr>
            <p:txBody>
              <a:bodyPr lIns="50800" tIns="50800" rIns="50800" bIns="50800" rtlCol="0" anchor="ctr"/>
              <a:lstStyle/>
              <a:p>
                <a:pPr algn="ctr">
                  <a:lnSpc>
                    <a:spcPts val="2520"/>
                  </a:lnSpc>
                </a:pPr>
                <a:endParaRPr/>
              </a:p>
            </p:txBody>
          </p:sp>
        </p:grpSp>
        <p:grpSp>
          <p:nvGrpSpPr>
            <p:cNvPr id="24" name="Group 24"/>
            <p:cNvGrpSpPr/>
            <p:nvPr/>
          </p:nvGrpSpPr>
          <p:grpSpPr>
            <a:xfrm>
              <a:off x="1377280" y="0"/>
              <a:ext cx="1562802" cy="156280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D0"/>
              </a:solidFill>
            </p:spPr>
            <p:txBody>
              <a:bodyPr/>
              <a:lstStyle/>
              <a:p>
                <a:endParaRPr lang="en-US"/>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7" name="Freeform 27"/>
            <p:cNvSpPr/>
            <p:nvPr/>
          </p:nvSpPr>
          <p:spPr>
            <a:xfrm>
              <a:off x="1822238" y="434159"/>
              <a:ext cx="694483" cy="694483"/>
            </a:xfrm>
            <a:custGeom>
              <a:avLst/>
              <a:gdLst/>
              <a:ahLst/>
              <a:cxnLst/>
              <a:rect l="l" t="t" r="r" b="b"/>
              <a:pathLst>
                <a:path w="694483" h="694483">
                  <a:moveTo>
                    <a:pt x="0" y="0"/>
                  </a:moveTo>
                  <a:lnTo>
                    <a:pt x="694483" y="0"/>
                  </a:lnTo>
                  <a:lnTo>
                    <a:pt x="694483" y="694484"/>
                  </a:lnTo>
                  <a:lnTo>
                    <a:pt x="0" y="69448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TextBox 28"/>
            <p:cNvSpPr txBox="1"/>
            <p:nvPr/>
          </p:nvSpPr>
          <p:spPr>
            <a:xfrm>
              <a:off x="368300" y="1511050"/>
              <a:ext cx="3580762" cy="6232526"/>
            </a:xfrm>
            <a:prstGeom prst="rect">
              <a:avLst/>
            </a:prstGeom>
          </p:spPr>
          <p:txBody>
            <a:bodyPr lIns="0" tIns="0" rIns="0" bIns="0" rtlCol="0" anchor="t">
              <a:spAutoFit/>
            </a:bodyPr>
            <a:lstStyle/>
            <a:p>
              <a:pPr algn="ctr">
                <a:lnSpc>
                  <a:spcPts val="4199"/>
                </a:lnSpc>
              </a:pPr>
              <a:r>
                <a:rPr lang="en-US" sz="2999">
                  <a:solidFill>
                    <a:srgbClr val="FFFFFF"/>
                  </a:solidFill>
                  <a:latin typeface="Source Sans Pro 1"/>
                  <a:ea typeface="Source Sans Pro 1"/>
                  <a:cs typeface="Source Sans Pro 1"/>
                  <a:sym typeface="Source Sans Pro 1"/>
                </a:rPr>
                <a:t>Stay ahead of emerging issues such as telemedicine, licensure, allied health, and evolving practice models</a:t>
              </a:r>
            </a:p>
            <a:p>
              <a:pPr algn="ctr">
                <a:lnSpc>
                  <a:spcPts val="4199"/>
                </a:lnSpc>
              </a:pPr>
              <a:endParaRPr lang="en-US" sz="2999">
                <a:solidFill>
                  <a:srgbClr val="FFFFFF"/>
                </a:solidFill>
                <a:latin typeface="Source Sans Pro 1"/>
                <a:ea typeface="Source Sans Pro 1"/>
                <a:cs typeface="Source Sans Pro 1"/>
                <a:sym typeface="Source Sans Pro 1"/>
              </a:endParaRPr>
            </a:p>
          </p:txBody>
        </p:sp>
      </p:grpSp>
      <p:grpSp>
        <p:nvGrpSpPr>
          <p:cNvPr id="29" name="Group 29"/>
          <p:cNvGrpSpPr/>
          <p:nvPr/>
        </p:nvGrpSpPr>
        <p:grpSpPr>
          <a:xfrm>
            <a:off x="10980920" y="3377357"/>
            <a:ext cx="3246120" cy="5880943"/>
            <a:chOff x="0" y="0"/>
            <a:chExt cx="4328160" cy="7841257"/>
          </a:xfrm>
        </p:grpSpPr>
        <p:grpSp>
          <p:nvGrpSpPr>
            <p:cNvPr id="30" name="Group 30"/>
            <p:cNvGrpSpPr/>
            <p:nvPr/>
          </p:nvGrpSpPr>
          <p:grpSpPr>
            <a:xfrm>
              <a:off x="0" y="1050605"/>
              <a:ext cx="4328160" cy="6790652"/>
              <a:chOff x="0" y="0"/>
              <a:chExt cx="1131545" cy="1775334"/>
            </a:xfrm>
          </p:grpSpPr>
          <p:sp>
            <p:nvSpPr>
              <p:cNvPr id="31" name="Freeform 31"/>
              <p:cNvSpPr/>
              <p:nvPr/>
            </p:nvSpPr>
            <p:spPr>
              <a:xfrm>
                <a:off x="0" y="0"/>
                <a:ext cx="1131545" cy="1775334"/>
              </a:xfrm>
              <a:custGeom>
                <a:avLst/>
                <a:gdLst/>
                <a:ahLst/>
                <a:cxnLst/>
                <a:rect l="l" t="t" r="r" b="b"/>
                <a:pathLst>
                  <a:path w="1131545" h="1775334">
                    <a:moveTo>
                      <a:pt x="178873" y="0"/>
                    </a:moveTo>
                    <a:lnTo>
                      <a:pt x="952672" y="0"/>
                    </a:lnTo>
                    <a:cubicBezTo>
                      <a:pt x="1000112" y="0"/>
                      <a:pt x="1045609" y="18846"/>
                      <a:pt x="1079154" y="52391"/>
                    </a:cubicBezTo>
                    <a:cubicBezTo>
                      <a:pt x="1112700" y="85936"/>
                      <a:pt x="1131545" y="131433"/>
                      <a:pt x="1131545" y="178873"/>
                    </a:cubicBezTo>
                    <a:lnTo>
                      <a:pt x="1131545" y="1596461"/>
                    </a:lnTo>
                    <a:cubicBezTo>
                      <a:pt x="1131545" y="1643901"/>
                      <a:pt x="1112700" y="1689398"/>
                      <a:pt x="1079154" y="1722943"/>
                    </a:cubicBezTo>
                    <a:cubicBezTo>
                      <a:pt x="1045609" y="1756488"/>
                      <a:pt x="1000112" y="1775334"/>
                      <a:pt x="952672" y="1775334"/>
                    </a:cubicBezTo>
                    <a:lnTo>
                      <a:pt x="178873" y="1775334"/>
                    </a:lnTo>
                    <a:cubicBezTo>
                      <a:pt x="131433" y="1775334"/>
                      <a:pt x="85936" y="1756488"/>
                      <a:pt x="52391" y="1722943"/>
                    </a:cubicBezTo>
                    <a:cubicBezTo>
                      <a:pt x="18846" y="1689398"/>
                      <a:pt x="0" y="1643901"/>
                      <a:pt x="0" y="1596461"/>
                    </a:cubicBezTo>
                    <a:lnTo>
                      <a:pt x="0" y="178873"/>
                    </a:lnTo>
                    <a:cubicBezTo>
                      <a:pt x="0" y="131433"/>
                      <a:pt x="18846" y="85936"/>
                      <a:pt x="52391" y="52391"/>
                    </a:cubicBezTo>
                    <a:cubicBezTo>
                      <a:pt x="85936" y="18846"/>
                      <a:pt x="131433" y="0"/>
                      <a:pt x="178873" y="0"/>
                    </a:cubicBezTo>
                    <a:close/>
                  </a:path>
                </a:pathLst>
              </a:custGeom>
              <a:solidFill>
                <a:srgbClr val="F18602"/>
              </a:solidFill>
            </p:spPr>
            <p:txBody>
              <a:bodyPr/>
              <a:lstStyle/>
              <a:p>
                <a:endParaRPr lang="en-US"/>
              </a:p>
            </p:txBody>
          </p:sp>
          <p:sp>
            <p:nvSpPr>
              <p:cNvPr id="32" name="TextBox 32"/>
              <p:cNvSpPr txBox="1"/>
              <p:nvPr/>
            </p:nvSpPr>
            <p:spPr>
              <a:xfrm>
                <a:off x="0" y="-38100"/>
                <a:ext cx="1131545" cy="1813434"/>
              </a:xfrm>
              <a:prstGeom prst="rect">
                <a:avLst/>
              </a:prstGeom>
            </p:spPr>
            <p:txBody>
              <a:bodyPr lIns="50800" tIns="50800" rIns="50800" bIns="50800" rtlCol="0" anchor="ctr"/>
              <a:lstStyle/>
              <a:p>
                <a:pPr algn="ctr">
                  <a:lnSpc>
                    <a:spcPts val="2520"/>
                  </a:lnSpc>
                </a:pPr>
                <a:endParaRPr/>
              </a:p>
            </p:txBody>
          </p:sp>
        </p:grpSp>
        <p:grpSp>
          <p:nvGrpSpPr>
            <p:cNvPr id="33" name="Group 33"/>
            <p:cNvGrpSpPr/>
            <p:nvPr/>
          </p:nvGrpSpPr>
          <p:grpSpPr>
            <a:xfrm>
              <a:off x="1388078" y="0"/>
              <a:ext cx="1562802" cy="156280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8602"/>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36" name="Freeform 36"/>
            <p:cNvSpPr/>
            <p:nvPr/>
          </p:nvSpPr>
          <p:spPr>
            <a:xfrm>
              <a:off x="1813168" y="434159"/>
              <a:ext cx="712623" cy="694483"/>
            </a:xfrm>
            <a:custGeom>
              <a:avLst/>
              <a:gdLst/>
              <a:ahLst/>
              <a:cxnLst/>
              <a:rect l="l" t="t" r="r" b="b"/>
              <a:pathLst>
                <a:path w="712623" h="694483">
                  <a:moveTo>
                    <a:pt x="0" y="0"/>
                  </a:moveTo>
                  <a:lnTo>
                    <a:pt x="712623" y="0"/>
                  </a:lnTo>
                  <a:lnTo>
                    <a:pt x="712623" y="694484"/>
                  </a:lnTo>
                  <a:lnTo>
                    <a:pt x="0" y="69448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7"/>
            <p:cNvSpPr txBox="1"/>
            <p:nvPr/>
          </p:nvSpPr>
          <p:spPr>
            <a:xfrm>
              <a:off x="379098" y="1501525"/>
              <a:ext cx="3580762" cy="4585124"/>
            </a:xfrm>
            <a:prstGeom prst="rect">
              <a:avLst/>
            </a:prstGeom>
          </p:spPr>
          <p:txBody>
            <a:bodyPr lIns="0" tIns="0" rIns="0" bIns="0" rtlCol="0" anchor="t">
              <a:spAutoFit/>
            </a:bodyPr>
            <a:lstStyle/>
            <a:p>
              <a:pPr algn="ctr">
                <a:lnSpc>
                  <a:spcPts val="3919"/>
                </a:lnSpc>
              </a:pPr>
              <a:r>
                <a:rPr lang="en-US" sz="2799">
                  <a:solidFill>
                    <a:srgbClr val="FFFFFF"/>
                  </a:solidFill>
                  <a:latin typeface="Source Sans Pro 1"/>
                  <a:ea typeface="Source Sans Pro 1"/>
                  <a:cs typeface="Source Sans Pro 1"/>
                  <a:sym typeface="Source Sans Pro 1"/>
                </a:rPr>
                <a:t>Learn from peers by collaborating with leaders from jurisdictions across the country</a:t>
              </a:r>
            </a:p>
            <a:p>
              <a:pPr algn="ctr">
                <a:lnSpc>
                  <a:spcPts val="3919"/>
                </a:lnSpc>
              </a:pPr>
              <a:endParaRPr lang="en-US" sz="2799">
                <a:solidFill>
                  <a:srgbClr val="FFFFFF"/>
                </a:solidFill>
                <a:latin typeface="Source Sans Pro 1"/>
                <a:ea typeface="Source Sans Pro 1"/>
                <a:cs typeface="Source Sans Pro 1"/>
                <a:sym typeface="Source Sans Pro 1"/>
              </a:endParaRPr>
            </a:p>
          </p:txBody>
        </p:sp>
      </p:grpSp>
      <p:grpSp>
        <p:nvGrpSpPr>
          <p:cNvPr id="38" name="Group 38"/>
          <p:cNvGrpSpPr/>
          <p:nvPr/>
        </p:nvGrpSpPr>
        <p:grpSpPr>
          <a:xfrm>
            <a:off x="14415625" y="3377357"/>
            <a:ext cx="3246120" cy="6050886"/>
            <a:chOff x="0" y="0"/>
            <a:chExt cx="4328160" cy="8067848"/>
          </a:xfrm>
        </p:grpSpPr>
        <p:grpSp>
          <p:nvGrpSpPr>
            <p:cNvPr id="39" name="Group 39"/>
            <p:cNvGrpSpPr/>
            <p:nvPr/>
          </p:nvGrpSpPr>
          <p:grpSpPr>
            <a:xfrm>
              <a:off x="0" y="1050605"/>
              <a:ext cx="4328160" cy="6790652"/>
              <a:chOff x="0" y="0"/>
              <a:chExt cx="1131545" cy="1775334"/>
            </a:xfrm>
          </p:grpSpPr>
          <p:sp>
            <p:nvSpPr>
              <p:cNvPr id="40" name="Freeform 40"/>
              <p:cNvSpPr/>
              <p:nvPr/>
            </p:nvSpPr>
            <p:spPr>
              <a:xfrm>
                <a:off x="0" y="0"/>
                <a:ext cx="1131545" cy="1775334"/>
              </a:xfrm>
              <a:custGeom>
                <a:avLst/>
                <a:gdLst/>
                <a:ahLst/>
                <a:cxnLst/>
                <a:rect l="l" t="t" r="r" b="b"/>
                <a:pathLst>
                  <a:path w="1131545" h="1775334">
                    <a:moveTo>
                      <a:pt x="178873" y="0"/>
                    </a:moveTo>
                    <a:lnTo>
                      <a:pt x="952672" y="0"/>
                    </a:lnTo>
                    <a:cubicBezTo>
                      <a:pt x="1000112" y="0"/>
                      <a:pt x="1045609" y="18846"/>
                      <a:pt x="1079154" y="52391"/>
                    </a:cubicBezTo>
                    <a:cubicBezTo>
                      <a:pt x="1112700" y="85936"/>
                      <a:pt x="1131545" y="131433"/>
                      <a:pt x="1131545" y="178873"/>
                    </a:cubicBezTo>
                    <a:lnTo>
                      <a:pt x="1131545" y="1596461"/>
                    </a:lnTo>
                    <a:cubicBezTo>
                      <a:pt x="1131545" y="1643901"/>
                      <a:pt x="1112700" y="1689398"/>
                      <a:pt x="1079154" y="1722943"/>
                    </a:cubicBezTo>
                    <a:cubicBezTo>
                      <a:pt x="1045609" y="1756488"/>
                      <a:pt x="1000112" y="1775334"/>
                      <a:pt x="952672" y="1775334"/>
                    </a:cubicBezTo>
                    <a:lnTo>
                      <a:pt x="178873" y="1775334"/>
                    </a:lnTo>
                    <a:cubicBezTo>
                      <a:pt x="131433" y="1775334"/>
                      <a:pt x="85936" y="1756488"/>
                      <a:pt x="52391" y="1722943"/>
                    </a:cubicBezTo>
                    <a:cubicBezTo>
                      <a:pt x="18846" y="1689398"/>
                      <a:pt x="0" y="1643901"/>
                      <a:pt x="0" y="1596461"/>
                    </a:cubicBezTo>
                    <a:lnTo>
                      <a:pt x="0" y="178873"/>
                    </a:lnTo>
                    <a:cubicBezTo>
                      <a:pt x="0" y="131433"/>
                      <a:pt x="18846" y="85936"/>
                      <a:pt x="52391" y="52391"/>
                    </a:cubicBezTo>
                    <a:cubicBezTo>
                      <a:pt x="85936" y="18846"/>
                      <a:pt x="131433" y="0"/>
                      <a:pt x="178873" y="0"/>
                    </a:cubicBezTo>
                    <a:close/>
                  </a:path>
                </a:pathLst>
              </a:custGeom>
              <a:solidFill>
                <a:srgbClr val="719A3E"/>
              </a:solidFill>
            </p:spPr>
            <p:txBody>
              <a:bodyPr/>
              <a:lstStyle/>
              <a:p>
                <a:endParaRPr lang="en-US"/>
              </a:p>
            </p:txBody>
          </p:sp>
          <p:sp>
            <p:nvSpPr>
              <p:cNvPr id="41" name="TextBox 41"/>
              <p:cNvSpPr txBox="1"/>
              <p:nvPr/>
            </p:nvSpPr>
            <p:spPr>
              <a:xfrm>
                <a:off x="0" y="-38100"/>
                <a:ext cx="1131545" cy="1813434"/>
              </a:xfrm>
              <a:prstGeom prst="rect">
                <a:avLst/>
              </a:prstGeom>
            </p:spPr>
            <p:txBody>
              <a:bodyPr lIns="50800" tIns="50800" rIns="50800" bIns="50800" rtlCol="0" anchor="ctr"/>
              <a:lstStyle/>
              <a:p>
                <a:pPr algn="ctr">
                  <a:lnSpc>
                    <a:spcPts val="2520"/>
                  </a:lnSpc>
                </a:pPr>
                <a:endParaRPr/>
              </a:p>
            </p:txBody>
          </p:sp>
        </p:grpSp>
        <p:grpSp>
          <p:nvGrpSpPr>
            <p:cNvPr id="42" name="Group 42"/>
            <p:cNvGrpSpPr/>
            <p:nvPr/>
          </p:nvGrpSpPr>
          <p:grpSpPr>
            <a:xfrm>
              <a:off x="1382679" y="0"/>
              <a:ext cx="1562802" cy="1562802"/>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9A3E"/>
              </a:solidFill>
            </p:spPr>
            <p:txBody>
              <a:bodyPr/>
              <a:lstStyle/>
              <a:p>
                <a:endParaRPr lang="en-US"/>
              </a:p>
            </p:txBody>
          </p:sp>
          <p:sp>
            <p:nvSpPr>
              <p:cNvPr id="44" name="TextBox 44"/>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45" name="Freeform 45"/>
            <p:cNvSpPr/>
            <p:nvPr/>
          </p:nvSpPr>
          <p:spPr>
            <a:xfrm>
              <a:off x="1736825" y="434159"/>
              <a:ext cx="854510" cy="694483"/>
            </a:xfrm>
            <a:custGeom>
              <a:avLst/>
              <a:gdLst/>
              <a:ahLst/>
              <a:cxnLst/>
              <a:rect l="l" t="t" r="r" b="b"/>
              <a:pathLst>
                <a:path w="854510" h="694483">
                  <a:moveTo>
                    <a:pt x="0" y="0"/>
                  </a:moveTo>
                  <a:lnTo>
                    <a:pt x="854510" y="0"/>
                  </a:lnTo>
                  <a:lnTo>
                    <a:pt x="854510" y="694484"/>
                  </a:lnTo>
                  <a:lnTo>
                    <a:pt x="0" y="69448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6" name="TextBox 46"/>
            <p:cNvSpPr txBox="1"/>
            <p:nvPr/>
          </p:nvSpPr>
          <p:spPr>
            <a:xfrm>
              <a:off x="373699" y="1501525"/>
              <a:ext cx="3580762" cy="6566324"/>
            </a:xfrm>
            <a:prstGeom prst="rect">
              <a:avLst/>
            </a:prstGeom>
          </p:spPr>
          <p:txBody>
            <a:bodyPr lIns="0" tIns="0" rIns="0" bIns="0" rtlCol="0" anchor="t">
              <a:spAutoFit/>
            </a:bodyPr>
            <a:lstStyle/>
            <a:p>
              <a:pPr algn="ctr">
                <a:lnSpc>
                  <a:spcPts val="3919"/>
                </a:lnSpc>
              </a:pPr>
              <a:r>
                <a:rPr lang="en-US" sz="2799">
                  <a:solidFill>
                    <a:srgbClr val="FFFFFF"/>
                  </a:solidFill>
                  <a:latin typeface="Source Sans Pro 1"/>
                  <a:ea typeface="Source Sans Pro 1"/>
                  <a:cs typeface="Source Sans Pro 1"/>
                  <a:sym typeface="Source Sans Pro 1"/>
                </a:rPr>
                <a:t>Grow professionally through leadership development, networking, and broadened perspective</a:t>
              </a:r>
            </a:p>
            <a:p>
              <a:pPr algn="ctr">
                <a:lnSpc>
                  <a:spcPts val="3919"/>
                </a:lnSpc>
              </a:pPr>
              <a:endParaRPr lang="en-US" sz="2799">
                <a:solidFill>
                  <a:srgbClr val="FFFFFF"/>
                </a:solidFill>
                <a:latin typeface="Source Sans Pro 1"/>
                <a:ea typeface="Source Sans Pro 1"/>
                <a:cs typeface="Source Sans Pro 1"/>
                <a:sym typeface="Source Sans Pro 1"/>
              </a:endParaRPr>
            </a:p>
            <a:p>
              <a:pPr algn="ctr">
                <a:lnSpc>
                  <a:spcPts val="3919"/>
                </a:lnSpc>
              </a:pPr>
              <a:endParaRPr lang="en-US" sz="2799">
                <a:solidFill>
                  <a:srgbClr val="FFFFFF"/>
                </a:solidFill>
                <a:latin typeface="Source Sans Pro 1"/>
                <a:ea typeface="Source Sans Pro 1"/>
                <a:cs typeface="Source Sans Pro 1"/>
                <a:sym typeface="Source Sans Pro 1"/>
              </a:endParaRPr>
            </a:p>
          </p:txBody>
        </p:sp>
      </p:grpSp>
      <p:grpSp>
        <p:nvGrpSpPr>
          <p:cNvPr id="47" name="Group 47"/>
          <p:cNvGrpSpPr/>
          <p:nvPr/>
        </p:nvGrpSpPr>
        <p:grpSpPr>
          <a:xfrm>
            <a:off x="-812083" y="595894"/>
            <a:ext cx="9956083" cy="1251492"/>
            <a:chOff x="0" y="0"/>
            <a:chExt cx="2622178" cy="329611"/>
          </a:xfrm>
        </p:grpSpPr>
        <p:sp>
          <p:nvSpPr>
            <p:cNvPr id="48" name="Freeform 48"/>
            <p:cNvSpPr/>
            <p:nvPr/>
          </p:nvSpPr>
          <p:spPr>
            <a:xfrm>
              <a:off x="0" y="0"/>
              <a:ext cx="2622178" cy="329611"/>
            </a:xfrm>
            <a:custGeom>
              <a:avLst/>
              <a:gdLst/>
              <a:ahLst/>
              <a:cxnLst/>
              <a:rect l="l" t="t" r="r" b="b"/>
              <a:pathLst>
                <a:path w="2622178" h="329611">
                  <a:moveTo>
                    <a:pt x="23328" y="0"/>
                  </a:moveTo>
                  <a:lnTo>
                    <a:pt x="2598850" y="0"/>
                  </a:lnTo>
                  <a:cubicBezTo>
                    <a:pt x="2611734" y="0"/>
                    <a:pt x="2622178" y="10444"/>
                    <a:pt x="2622178" y="23328"/>
                  </a:cubicBezTo>
                  <a:lnTo>
                    <a:pt x="2622178" y="306283"/>
                  </a:lnTo>
                  <a:cubicBezTo>
                    <a:pt x="2622178" y="319167"/>
                    <a:pt x="2611734" y="329611"/>
                    <a:pt x="2598850" y="329611"/>
                  </a:cubicBezTo>
                  <a:lnTo>
                    <a:pt x="23328" y="329611"/>
                  </a:lnTo>
                  <a:cubicBezTo>
                    <a:pt x="17141" y="329611"/>
                    <a:pt x="11208" y="327153"/>
                    <a:pt x="6833" y="322778"/>
                  </a:cubicBezTo>
                  <a:cubicBezTo>
                    <a:pt x="2458" y="318403"/>
                    <a:pt x="0" y="312470"/>
                    <a:pt x="0" y="306283"/>
                  </a:cubicBezTo>
                  <a:lnTo>
                    <a:pt x="0" y="23328"/>
                  </a:lnTo>
                  <a:cubicBezTo>
                    <a:pt x="0" y="10444"/>
                    <a:pt x="10444" y="0"/>
                    <a:pt x="23328" y="0"/>
                  </a:cubicBezTo>
                  <a:close/>
                </a:path>
              </a:pathLst>
            </a:custGeom>
            <a:solidFill>
              <a:srgbClr val="F1F1F1"/>
            </a:solidFill>
          </p:spPr>
          <p:txBody>
            <a:bodyPr/>
            <a:lstStyle/>
            <a:p>
              <a:endParaRPr lang="en-US"/>
            </a:p>
          </p:txBody>
        </p:sp>
        <p:sp>
          <p:nvSpPr>
            <p:cNvPr id="49" name="TextBox 49"/>
            <p:cNvSpPr txBox="1"/>
            <p:nvPr/>
          </p:nvSpPr>
          <p:spPr>
            <a:xfrm>
              <a:off x="0" y="-66675"/>
              <a:ext cx="2622178" cy="396286"/>
            </a:xfrm>
            <a:prstGeom prst="rect">
              <a:avLst/>
            </a:prstGeom>
          </p:spPr>
          <p:txBody>
            <a:bodyPr lIns="50800" tIns="50800" rIns="50800" bIns="50800" rtlCol="0" anchor="ctr"/>
            <a:lstStyle/>
            <a:p>
              <a:pPr algn="ctr">
                <a:lnSpc>
                  <a:spcPts val="2700"/>
                </a:lnSpc>
              </a:pPr>
              <a:endParaRPr/>
            </a:p>
          </p:txBody>
        </p:sp>
      </p:grpSp>
      <p:sp>
        <p:nvSpPr>
          <p:cNvPr id="50" name="Freeform 50"/>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7"/>
            <a:stretch>
              <a:fillRect/>
            </a:stretch>
          </a:blipFill>
        </p:spPr>
        <p:txBody>
          <a:bodyPr/>
          <a:lstStyle/>
          <a:p>
            <a:endParaRPr lang="en-US"/>
          </a:p>
        </p:txBody>
      </p:sp>
      <p:sp>
        <p:nvSpPr>
          <p:cNvPr id="51" name="Freeform 51"/>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8"/>
            <a:stretch>
              <a:fillRect/>
            </a:stretch>
          </a:blipFill>
        </p:spPr>
        <p:txBody>
          <a:bodyPr/>
          <a:lstStyle/>
          <a:p>
            <a:endParaRPr lang="en-US"/>
          </a:p>
        </p:txBody>
      </p:sp>
      <p:sp>
        <p:nvSpPr>
          <p:cNvPr id="52" name="Freeform 52"/>
          <p:cNvSpPr/>
          <p:nvPr/>
        </p:nvSpPr>
        <p:spPr>
          <a:xfrm>
            <a:off x="11940843" y="338217"/>
            <a:ext cx="2730712" cy="2793878"/>
          </a:xfrm>
          <a:custGeom>
            <a:avLst/>
            <a:gdLst/>
            <a:ahLst/>
            <a:cxnLst/>
            <a:rect l="l" t="t" r="r" b="b"/>
            <a:pathLst>
              <a:path w="2730712" h="2793878">
                <a:moveTo>
                  <a:pt x="0" y="0"/>
                </a:moveTo>
                <a:lnTo>
                  <a:pt x="2730712" y="0"/>
                </a:lnTo>
                <a:lnTo>
                  <a:pt x="2730712" y="2793878"/>
                </a:lnTo>
                <a:lnTo>
                  <a:pt x="0" y="2793878"/>
                </a:lnTo>
                <a:lnTo>
                  <a:pt x="0" y="0"/>
                </a:lnTo>
                <a:close/>
              </a:path>
            </a:pathLst>
          </a:custGeom>
          <a:blipFill>
            <a:blip r:embed="rId9"/>
            <a:stretch>
              <a:fillRect/>
            </a:stretch>
          </a:blipFill>
        </p:spPr>
        <p:txBody>
          <a:bodyPr/>
          <a:lstStyle/>
          <a:p>
            <a:endParaRPr lang="en-US"/>
          </a:p>
        </p:txBody>
      </p:sp>
      <p:sp>
        <p:nvSpPr>
          <p:cNvPr id="53" name="TextBox 53"/>
          <p:cNvSpPr txBox="1"/>
          <p:nvPr/>
        </p:nvSpPr>
        <p:spPr>
          <a:xfrm>
            <a:off x="676805" y="941586"/>
            <a:ext cx="8144131"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VOLUNTEERING WITH THE AAVSB</a:t>
            </a:r>
          </a:p>
        </p:txBody>
      </p:sp>
      <p:sp>
        <p:nvSpPr>
          <p:cNvPr id="54" name="TextBox 54"/>
          <p:cNvSpPr txBox="1"/>
          <p:nvPr/>
        </p:nvSpPr>
        <p:spPr>
          <a:xfrm>
            <a:off x="676805" y="2095447"/>
            <a:ext cx="9730232" cy="976698"/>
          </a:xfrm>
          <a:prstGeom prst="rect">
            <a:avLst/>
          </a:prstGeom>
        </p:spPr>
        <p:txBody>
          <a:bodyPr lIns="0" tIns="0" rIns="0" bIns="0" rtlCol="0" anchor="t">
            <a:spAutoFit/>
          </a:bodyPr>
          <a:lstStyle/>
          <a:p>
            <a:pPr marL="0" lvl="0" indent="0" algn="l">
              <a:lnSpc>
                <a:spcPts val="3916"/>
              </a:lnSpc>
              <a:spcBef>
                <a:spcPct val="0"/>
              </a:spcBef>
            </a:pPr>
            <a:r>
              <a:rPr lang="en-US" sz="2797">
                <a:solidFill>
                  <a:srgbClr val="FFFFFF"/>
                </a:solidFill>
                <a:latin typeface="Source Sans Pro 1"/>
                <a:ea typeface="Source Sans Pro 1"/>
                <a:cs typeface="Source Sans Pro 1"/>
                <a:sym typeface="Source Sans Pro 1"/>
              </a:rPr>
              <a:t>Volunteering with the AAVSB is a meaningful way to contribute to the future of veterinary medicine while growing professionally.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8356131" y="4102727"/>
            <a:ext cx="7254222" cy="0"/>
          </a:xfrm>
          <a:prstGeom prst="line">
            <a:avLst/>
          </a:prstGeom>
          <a:ln w="19050" cap="flat">
            <a:solidFill>
              <a:srgbClr val="1C4078"/>
            </a:solidFill>
            <a:prstDash val="solid"/>
            <a:headEnd type="none" w="sm" len="sm"/>
            <a:tailEnd type="none" w="sm" len="sm"/>
          </a:ln>
        </p:spPr>
        <p:txBody>
          <a:bodyPr/>
          <a:lstStyle/>
          <a:p>
            <a:endParaRPr lang="en-US"/>
          </a:p>
        </p:txBody>
      </p:sp>
      <p:sp>
        <p:nvSpPr>
          <p:cNvPr id="3" name="AutoShape 3"/>
          <p:cNvSpPr/>
          <p:nvPr/>
        </p:nvSpPr>
        <p:spPr>
          <a:xfrm>
            <a:off x="8356131" y="5215435"/>
            <a:ext cx="7254222" cy="0"/>
          </a:xfrm>
          <a:prstGeom prst="line">
            <a:avLst/>
          </a:prstGeom>
          <a:ln w="19050" cap="flat">
            <a:solidFill>
              <a:srgbClr val="1C4078"/>
            </a:solidFill>
            <a:prstDash val="solid"/>
            <a:headEnd type="none" w="sm" len="sm"/>
            <a:tailEnd type="none" w="sm" len="sm"/>
          </a:ln>
        </p:spPr>
        <p:txBody>
          <a:bodyPr/>
          <a:lstStyle/>
          <a:p>
            <a:endParaRPr lang="en-US"/>
          </a:p>
        </p:txBody>
      </p:sp>
      <p:sp>
        <p:nvSpPr>
          <p:cNvPr id="4" name="AutoShape 4"/>
          <p:cNvSpPr/>
          <p:nvPr/>
        </p:nvSpPr>
        <p:spPr>
          <a:xfrm>
            <a:off x="8356131" y="6328143"/>
            <a:ext cx="7254222" cy="0"/>
          </a:xfrm>
          <a:prstGeom prst="line">
            <a:avLst/>
          </a:prstGeom>
          <a:ln w="19050" cap="flat">
            <a:solidFill>
              <a:srgbClr val="1C4078"/>
            </a:solidFill>
            <a:prstDash val="solid"/>
            <a:headEnd type="none" w="sm" len="sm"/>
            <a:tailEnd type="none" w="sm" len="sm"/>
          </a:ln>
        </p:spPr>
        <p:txBody>
          <a:bodyPr/>
          <a:lstStyle/>
          <a:p>
            <a:endParaRPr lang="en-US"/>
          </a:p>
        </p:txBody>
      </p:sp>
      <p:sp>
        <p:nvSpPr>
          <p:cNvPr id="5" name="AutoShape 5"/>
          <p:cNvSpPr/>
          <p:nvPr/>
        </p:nvSpPr>
        <p:spPr>
          <a:xfrm>
            <a:off x="8356131" y="7440851"/>
            <a:ext cx="7254222" cy="0"/>
          </a:xfrm>
          <a:prstGeom prst="line">
            <a:avLst/>
          </a:prstGeom>
          <a:ln w="19050" cap="flat">
            <a:solidFill>
              <a:srgbClr val="1C4078"/>
            </a:solidFill>
            <a:prstDash val="solid"/>
            <a:headEnd type="none" w="sm" len="sm"/>
            <a:tailEnd type="none" w="sm" len="sm"/>
          </a:ln>
        </p:spPr>
        <p:txBody>
          <a:bodyPr/>
          <a:lstStyle/>
          <a:p>
            <a:endParaRPr lang="en-US"/>
          </a:p>
        </p:txBody>
      </p:sp>
      <p:grpSp>
        <p:nvGrpSpPr>
          <p:cNvPr id="6" name="Group 6"/>
          <p:cNvGrpSpPr/>
          <p:nvPr/>
        </p:nvGrpSpPr>
        <p:grpSpPr>
          <a:xfrm>
            <a:off x="-1393840" y="468061"/>
            <a:ext cx="16273386" cy="2565118"/>
            <a:chOff x="0" y="0"/>
            <a:chExt cx="4285995" cy="675587"/>
          </a:xfrm>
        </p:grpSpPr>
        <p:sp>
          <p:nvSpPr>
            <p:cNvPr id="7" name="Freeform 7"/>
            <p:cNvSpPr/>
            <p:nvPr/>
          </p:nvSpPr>
          <p:spPr>
            <a:xfrm>
              <a:off x="0" y="0"/>
              <a:ext cx="4285995" cy="675587"/>
            </a:xfrm>
            <a:custGeom>
              <a:avLst/>
              <a:gdLst/>
              <a:ahLst/>
              <a:cxnLst/>
              <a:rect l="l" t="t" r="r" b="b"/>
              <a:pathLst>
                <a:path w="4285995" h="675587">
                  <a:moveTo>
                    <a:pt x="24263" y="0"/>
                  </a:moveTo>
                  <a:lnTo>
                    <a:pt x="4261732" y="0"/>
                  </a:lnTo>
                  <a:cubicBezTo>
                    <a:pt x="4268167" y="0"/>
                    <a:pt x="4274338" y="2556"/>
                    <a:pt x="4278888" y="7106"/>
                  </a:cubicBezTo>
                  <a:cubicBezTo>
                    <a:pt x="4283438" y="11657"/>
                    <a:pt x="4285995" y="17828"/>
                    <a:pt x="4285995" y="24263"/>
                  </a:cubicBezTo>
                  <a:lnTo>
                    <a:pt x="4285995" y="651324"/>
                  </a:lnTo>
                  <a:cubicBezTo>
                    <a:pt x="4285995" y="657759"/>
                    <a:pt x="4283438" y="663930"/>
                    <a:pt x="4278888" y="668480"/>
                  </a:cubicBezTo>
                  <a:cubicBezTo>
                    <a:pt x="4274338" y="673030"/>
                    <a:pt x="4268167" y="675587"/>
                    <a:pt x="4261732" y="675587"/>
                  </a:cubicBezTo>
                  <a:lnTo>
                    <a:pt x="24263" y="675587"/>
                  </a:lnTo>
                  <a:cubicBezTo>
                    <a:pt x="10863" y="675587"/>
                    <a:pt x="0" y="664724"/>
                    <a:pt x="0" y="651324"/>
                  </a:cubicBezTo>
                  <a:lnTo>
                    <a:pt x="0" y="24263"/>
                  </a:lnTo>
                  <a:cubicBezTo>
                    <a:pt x="0" y="17828"/>
                    <a:pt x="2556" y="11657"/>
                    <a:pt x="7106" y="7106"/>
                  </a:cubicBezTo>
                  <a:cubicBezTo>
                    <a:pt x="11657" y="2556"/>
                    <a:pt x="17828" y="0"/>
                    <a:pt x="24263" y="0"/>
                  </a:cubicBezTo>
                  <a:close/>
                </a:path>
              </a:pathLst>
            </a:custGeom>
            <a:solidFill>
              <a:srgbClr val="719A3E"/>
            </a:solidFill>
          </p:spPr>
          <p:txBody>
            <a:bodyPr/>
            <a:lstStyle/>
            <a:p>
              <a:endParaRPr lang="en-US"/>
            </a:p>
          </p:txBody>
        </p:sp>
        <p:sp>
          <p:nvSpPr>
            <p:cNvPr id="8" name="TextBox 8"/>
            <p:cNvSpPr txBox="1"/>
            <p:nvPr/>
          </p:nvSpPr>
          <p:spPr>
            <a:xfrm>
              <a:off x="0" y="0"/>
              <a:ext cx="4285995" cy="675587"/>
            </a:xfrm>
            <a:prstGeom prst="rect">
              <a:avLst/>
            </a:prstGeom>
          </p:spPr>
          <p:txBody>
            <a:bodyPr lIns="50800" tIns="50800" rIns="50800" bIns="50800" rtlCol="0" anchor="ctr"/>
            <a:lstStyle/>
            <a:p>
              <a:pPr algn="ctr">
                <a:lnSpc>
                  <a:spcPts val="2159"/>
                </a:lnSpc>
              </a:pPr>
              <a:endParaRPr/>
            </a:p>
          </p:txBody>
        </p:sp>
      </p:grpSp>
      <p:grpSp>
        <p:nvGrpSpPr>
          <p:cNvPr id="9" name="Group 9"/>
          <p:cNvGrpSpPr/>
          <p:nvPr/>
        </p:nvGrpSpPr>
        <p:grpSpPr>
          <a:xfrm>
            <a:off x="1322038" y="-350544"/>
            <a:ext cx="6313073" cy="11254533"/>
            <a:chOff x="0" y="0"/>
            <a:chExt cx="1662702" cy="2964157"/>
          </a:xfrm>
        </p:grpSpPr>
        <p:sp>
          <p:nvSpPr>
            <p:cNvPr id="10" name="Freeform 10"/>
            <p:cNvSpPr/>
            <p:nvPr/>
          </p:nvSpPr>
          <p:spPr>
            <a:xfrm>
              <a:off x="0" y="0"/>
              <a:ext cx="1662702" cy="2964157"/>
            </a:xfrm>
            <a:custGeom>
              <a:avLst/>
              <a:gdLst/>
              <a:ahLst/>
              <a:cxnLst/>
              <a:rect l="l" t="t" r="r" b="b"/>
              <a:pathLst>
                <a:path w="1662702" h="2964157">
                  <a:moveTo>
                    <a:pt x="62543" y="0"/>
                  </a:moveTo>
                  <a:lnTo>
                    <a:pt x="1600159" y="0"/>
                  </a:lnTo>
                  <a:cubicBezTo>
                    <a:pt x="1616747" y="0"/>
                    <a:pt x="1632655" y="6589"/>
                    <a:pt x="1644384" y="18318"/>
                  </a:cubicBezTo>
                  <a:cubicBezTo>
                    <a:pt x="1656113" y="30047"/>
                    <a:pt x="1662702" y="45955"/>
                    <a:pt x="1662702" y="62543"/>
                  </a:cubicBezTo>
                  <a:lnTo>
                    <a:pt x="1662702" y="2901614"/>
                  </a:lnTo>
                  <a:cubicBezTo>
                    <a:pt x="1662702" y="2918201"/>
                    <a:pt x="1656113" y="2934109"/>
                    <a:pt x="1644384" y="2945838"/>
                  </a:cubicBezTo>
                  <a:cubicBezTo>
                    <a:pt x="1632655" y="2957568"/>
                    <a:pt x="1616747" y="2964157"/>
                    <a:pt x="1600159" y="2964157"/>
                  </a:cubicBezTo>
                  <a:lnTo>
                    <a:pt x="62543" y="2964157"/>
                  </a:lnTo>
                  <a:cubicBezTo>
                    <a:pt x="45955" y="2964157"/>
                    <a:pt x="30047" y="2957568"/>
                    <a:pt x="18318" y="2945838"/>
                  </a:cubicBezTo>
                  <a:cubicBezTo>
                    <a:pt x="6589" y="2934109"/>
                    <a:pt x="0" y="2918201"/>
                    <a:pt x="0" y="2901614"/>
                  </a:cubicBezTo>
                  <a:lnTo>
                    <a:pt x="0" y="62543"/>
                  </a:lnTo>
                  <a:cubicBezTo>
                    <a:pt x="0" y="45955"/>
                    <a:pt x="6589" y="30047"/>
                    <a:pt x="18318" y="18318"/>
                  </a:cubicBezTo>
                  <a:cubicBezTo>
                    <a:pt x="30047" y="6589"/>
                    <a:pt x="45955" y="0"/>
                    <a:pt x="62543" y="0"/>
                  </a:cubicBezTo>
                  <a:close/>
                </a:path>
              </a:pathLst>
            </a:custGeom>
            <a:solidFill>
              <a:srgbClr val="1C4078"/>
            </a:solidFill>
          </p:spPr>
          <p:txBody>
            <a:bodyPr/>
            <a:lstStyle/>
            <a:p>
              <a:endParaRPr lang="en-US"/>
            </a:p>
          </p:txBody>
        </p:sp>
        <p:sp>
          <p:nvSpPr>
            <p:cNvPr id="11" name="TextBox 11"/>
            <p:cNvSpPr txBox="1"/>
            <p:nvPr/>
          </p:nvSpPr>
          <p:spPr>
            <a:xfrm>
              <a:off x="0" y="0"/>
              <a:ext cx="1662702" cy="2964157"/>
            </a:xfrm>
            <a:prstGeom prst="rect">
              <a:avLst/>
            </a:prstGeom>
          </p:spPr>
          <p:txBody>
            <a:bodyPr lIns="50800" tIns="50800" rIns="50800" bIns="50800" rtlCol="0" anchor="ctr"/>
            <a:lstStyle/>
            <a:p>
              <a:pPr algn="ctr">
                <a:lnSpc>
                  <a:spcPts val="2159"/>
                </a:lnSpc>
              </a:pPr>
              <a:endParaRPr/>
            </a:p>
          </p:txBody>
        </p:sp>
      </p:grpSp>
      <p:sp>
        <p:nvSpPr>
          <p:cNvPr id="12" name="AutoShape 12"/>
          <p:cNvSpPr/>
          <p:nvPr/>
        </p:nvSpPr>
        <p:spPr>
          <a:xfrm>
            <a:off x="8356131" y="8553559"/>
            <a:ext cx="7254222" cy="0"/>
          </a:xfrm>
          <a:prstGeom prst="line">
            <a:avLst/>
          </a:prstGeom>
          <a:ln w="19050" cap="flat">
            <a:solidFill>
              <a:srgbClr val="1C4078"/>
            </a:solidFill>
            <a:prstDash val="solid"/>
            <a:headEnd type="none" w="sm" len="sm"/>
            <a:tailEnd type="none" w="sm" len="sm"/>
          </a:ln>
        </p:spPr>
        <p:txBody>
          <a:bodyPr/>
          <a:lstStyle/>
          <a:p>
            <a:endParaRPr lang="en-US"/>
          </a:p>
        </p:txBody>
      </p:sp>
      <p:sp>
        <p:nvSpPr>
          <p:cNvPr id="13" name="AutoShape 13"/>
          <p:cNvSpPr/>
          <p:nvPr/>
        </p:nvSpPr>
        <p:spPr>
          <a:xfrm>
            <a:off x="8356131" y="9666267"/>
            <a:ext cx="7254222" cy="0"/>
          </a:xfrm>
          <a:prstGeom prst="line">
            <a:avLst/>
          </a:prstGeom>
          <a:ln w="19050" cap="flat">
            <a:solidFill>
              <a:srgbClr val="1C4078"/>
            </a:solidFill>
            <a:prstDash val="solid"/>
            <a:headEnd type="none" w="sm" len="sm"/>
            <a:tailEnd type="none" w="sm" len="sm"/>
          </a:ln>
        </p:spPr>
        <p:txBody>
          <a:bodyPr/>
          <a:lstStyle/>
          <a:p>
            <a:endParaRPr lang="en-US"/>
          </a:p>
        </p:txBody>
      </p:sp>
      <p:sp>
        <p:nvSpPr>
          <p:cNvPr id="14" name="Freeform 14"/>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2"/>
            <a:stretch>
              <a:fillRect/>
            </a:stretch>
          </a:blipFill>
        </p:spPr>
        <p:txBody>
          <a:bodyPr/>
          <a:lstStyle/>
          <a:p>
            <a:endParaRPr lang="en-US"/>
          </a:p>
        </p:txBody>
      </p:sp>
      <p:grpSp>
        <p:nvGrpSpPr>
          <p:cNvPr id="15" name="Group 15"/>
          <p:cNvGrpSpPr/>
          <p:nvPr/>
        </p:nvGrpSpPr>
        <p:grpSpPr>
          <a:xfrm>
            <a:off x="4544573" y="611244"/>
            <a:ext cx="2746891" cy="2838832"/>
            <a:chOff x="0" y="0"/>
            <a:chExt cx="3662521" cy="3785110"/>
          </a:xfrm>
        </p:grpSpPr>
        <p:grpSp>
          <p:nvGrpSpPr>
            <p:cNvPr id="16" name="Group 16"/>
            <p:cNvGrpSpPr/>
            <p:nvPr/>
          </p:nvGrpSpPr>
          <p:grpSpPr>
            <a:xfrm>
              <a:off x="0" y="0"/>
              <a:ext cx="3662521" cy="3785110"/>
              <a:chOff x="0" y="0"/>
              <a:chExt cx="782740" cy="808939"/>
            </a:xfrm>
          </p:grpSpPr>
          <p:sp>
            <p:nvSpPr>
              <p:cNvPr id="17" name="Freeform 17"/>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F1F1F1"/>
              </a:solidFill>
            </p:spPr>
            <p:txBody>
              <a:bodyPr/>
              <a:lstStyle/>
              <a:p>
                <a:endParaRPr lang="en-US"/>
              </a:p>
            </p:txBody>
          </p:sp>
          <p:sp>
            <p:nvSpPr>
              <p:cNvPr id="18" name="TextBox 18"/>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19" name="Group 19"/>
            <p:cNvGrpSpPr>
              <a:grpSpLocks noChangeAspect="1"/>
            </p:cNvGrpSpPr>
            <p:nvPr/>
          </p:nvGrpSpPr>
          <p:grpSpPr>
            <a:xfrm>
              <a:off x="0" y="0"/>
              <a:ext cx="3662521" cy="3785110"/>
              <a:chOff x="0" y="0"/>
              <a:chExt cx="6362700" cy="6575666"/>
            </a:xfrm>
          </p:grpSpPr>
          <p:sp>
            <p:nvSpPr>
              <p:cNvPr id="20" name="Freeform 20"/>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t="-8548" b="-36848"/>
                </a:stretch>
              </a:blipFill>
            </p:spPr>
            <p:txBody>
              <a:bodyPr/>
              <a:lstStyle/>
              <a:p>
                <a:endParaRPr lang="en-US"/>
              </a:p>
            </p:txBody>
          </p:sp>
        </p:grpSp>
      </p:grpSp>
      <p:grpSp>
        <p:nvGrpSpPr>
          <p:cNvPr id="21" name="Group 21"/>
          <p:cNvGrpSpPr/>
          <p:nvPr/>
        </p:nvGrpSpPr>
        <p:grpSpPr>
          <a:xfrm>
            <a:off x="1621139" y="611244"/>
            <a:ext cx="2746891" cy="2838832"/>
            <a:chOff x="0" y="0"/>
            <a:chExt cx="3662521" cy="3785110"/>
          </a:xfrm>
        </p:grpSpPr>
        <p:grpSp>
          <p:nvGrpSpPr>
            <p:cNvPr id="22" name="Group 22"/>
            <p:cNvGrpSpPr/>
            <p:nvPr/>
          </p:nvGrpSpPr>
          <p:grpSpPr>
            <a:xfrm>
              <a:off x="0" y="0"/>
              <a:ext cx="3662521" cy="3785110"/>
              <a:chOff x="0" y="0"/>
              <a:chExt cx="782740" cy="808939"/>
            </a:xfrm>
          </p:grpSpPr>
          <p:sp>
            <p:nvSpPr>
              <p:cNvPr id="23" name="Freeform 23"/>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E6E6E6"/>
              </a:solidFill>
            </p:spPr>
            <p:txBody>
              <a:bodyPr/>
              <a:lstStyle/>
              <a:p>
                <a:endParaRPr lang="en-US"/>
              </a:p>
            </p:txBody>
          </p:sp>
          <p:sp>
            <p:nvSpPr>
              <p:cNvPr id="24" name="TextBox 24"/>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25" name="Group 25"/>
            <p:cNvGrpSpPr>
              <a:grpSpLocks noChangeAspect="1"/>
            </p:cNvGrpSpPr>
            <p:nvPr/>
          </p:nvGrpSpPr>
          <p:grpSpPr>
            <a:xfrm>
              <a:off x="0" y="0"/>
              <a:ext cx="3662521" cy="3785110"/>
              <a:chOff x="0" y="0"/>
              <a:chExt cx="6362700" cy="6575666"/>
            </a:xfrm>
          </p:grpSpPr>
          <p:sp>
            <p:nvSpPr>
              <p:cNvPr id="26" name="Freeform 2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t="-1648" b="-43574"/>
                </a:stretch>
              </a:blipFill>
            </p:spPr>
            <p:txBody>
              <a:bodyPr/>
              <a:lstStyle/>
              <a:p>
                <a:endParaRPr lang="en-US"/>
              </a:p>
            </p:txBody>
          </p:sp>
        </p:grpSp>
      </p:grpSp>
      <p:grpSp>
        <p:nvGrpSpPr>
          <p:cNvPr id="27" name="Group 27"/>
          <p:cNvGrpSpPr/>
          <p:nvPr/>
        </p:nvGrpSpPr>
        <p:grpSpPr>
          <a:xfrm>
            <a:off x="1621139" y="3725179"/>
            <a:ext cx="2746891" cy="2838832"/>
            <a:chOff x="0" y="0"/>
            <a:chExt cx="3662521" cy="3785110"/>
          </a:xfrm>
        </p:grpSpPr>
        <p:grpSp>
          <p:nvGrpSpPr>
            <p:cNvPr id="28" name="Group 28"/>
            <p:cNvGrpSpPr/>
            <p:nvPr/>
          </p:nvGrpSpPr>
          <p:grpSpPr>
            <a:xfrm>
              <a:off x="0" y="0"/>
              <a:ext cx="3662521" cy="3785110"/>
              <a:chOff x="0" y="0"/>
              <a:chExt cx="782740" cy="808939"/>
            </a:xfrm>
          </p:grpSpPr>
          <p:sp>
            <p:nvSpPr>
              <p:cNvPr id="29" name="Freeform 29"/>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F1F1F1"/>
              </a:solidFill>
            </p:spPr>
            <p:txBody>
              <a:bodyPr/>
              <a:lstStyle/>
              <a:p>
                <a:endParaRPr lang="en-US"/>
              </a:p>
            </p:txBody>
          </p:sp>
          <p:sp>
            <p:nvSpPr>
              <p:cNvPr id="30" name="TextBox 30"/>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31" name="Group 31"/>
            <p:cNvGrpSpPr>
              <a:grpSpLocks noChangeAspect="1"/>
            </p:cNvGrpSpPr>
            <p:nvPr/>
          </p:nvGrpSpPr>
          <p:grpSpPr>
            <a:xfrm>
              <a:off x="0" y="0"/>
              <a:ext cx="3662521" cy="3785110"/>
              <a:chOff x="0" y="0"/>
              <a:chExt cx="6362700" cy="6575666"/>
            </a:xfrm>
          </p:grpSpPr>
          <p:sp>
            <p:nvSpPr>
              <p:cNvPr id="32" name="Freeform 32"/>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1676" r="-1676"/>
                </a:stretch>
              </a:blipFill>
            </p:spPr>
            <p:txBody>
              <a:bodyPr/>
              <a:lstStyle/>
              <a:p>
                <a:endParaRPr lang="en-US"/>
              </a:p>
            </p:txBody>
          </p:sp>
        </p:grpSp>
      </p:grpSp>
      <p:grpSp>
        <p:nvGrpSpPr>
          <p:cNvPr id="33" name="Group 33"/>
          <p:cNvGrpSpPr/>
          <p:nvPr/>
        </p:nvGrpSpPr>
        <p:grpSpPr>
          <a:xfrm>
            <a:off x="1621139" y="6836924"/>
            <a:ext cx="2746891" cy="2838832"/>
            <a:chOff x="0" y="0"/>
            <a:chExt cx="3662521" cy="3785110"/>
          </a:xfrm>
        </p:grpSpPr>
        <p:grpSp>
          <p:nvGrpSpPr>
            <p:cNvPr id="34" name="Group 34"/>
            <p:cNvGrpSpPr/>
            <p:nvPr/>
          </p:nvGrpSpPr>
          <p:grpSpPr>
            <a:xfrm>
              <a:off x="0" y="0"/>
              <a:ext cx="3662521" cy="3785110"/>
              <a:chOff x="0" y="0"/>
              <a:chExt cx="782740" cy="808939"/>
            </a:xfrm>
          </p:grpSpPr>
          <p:sp>
            <p:nvSpPr>
              <p:cNvPr id="35" name="Freeform 35"/>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F1F1F1"/>
              </a:solidFill>
            </p:spPr>
            <p:txBody>
              <a:bodyPr/>
              <a:lstStyle/>
              <a:p>
                <a:endParaRPr lang="en-US"/>
              </a:p>
            </p:txBody>
          </p:sp>
          <p:sp>
            <p:nvSpPr>
              <p:cNvPr id="36" name="TextBox 36"/>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37" name="Group 37"/>
            <p:cNvGrpSpPr>
              <a:grpSpLocks noChangeAspect="1"/>
            </p:cNvGrpSpPr>
            <p:nvPr/>
          </p:nvGrpSpPr>
          <p:grpSpPr>
            <a:xfrm>
              <a:off x="0" y="0"/>
              <a:ext cx="3662521" cy="3785110"/>
              <a:chOff x="0" y="0"/>
              <a:chExt cx="6362700" cy="6575666"/>
            </a:xfrm>
          </p:grpSpPr>
          <p:sp>
            <p:nvSpPr>
              <p:cNvPr id="38" name="Freeform 3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t="-2897" b="-2897"/>
                </a:stretch>
              </a:blipFill>
            </p:spPr>
            <p:txBody>
              <a:bodyPr/>
              <a:lstStyle/>
              <a:p>
                <a:endParaRPr lang="en-US"/>
              </a:p>
            </p:txBody>
          </p:sp>
        </p:grpSp>
      </p:grpSp>
      <p:grpSp>
        <p:nvGrpSpPr>
          <p:cNvPr id="39" name="Group 39"/>
          <p:cNvGrpSpPr/>
          <p:nvPr/>
        </p:nvGrpSpPr>
        <p:grpSpPr>
          <a:xfrm>
            <a:off x="4540448" y="6836924"/>
            <a:ext cx="2751015" cy="2843095"/>
            <a:chOff x="0" y="0"/>
            <a:chExt cx="3668020" cy="3790793"/>
          </a:xfrm>
        </p:grpSpPr>
        <p:grpSp>
          <p:nvGrpSpPr>
            <p:cNvPr id="40" name="Group 40"/>
            <p:cNvGrpSpPr/>
            <p:nvPr/>
          </p:nvGrpSpPr>
          <p:grpSpPr>
            <a:xfrm>
              <a:off x="5499" y="0"/>
              <a:ext cx="3662521" cy="3785110"/>
              <a:chOff x="0" y="0"/>
              <a:chExt cx="782740" cy="808939"/>
            </a:xfrm>
          </p:grpSpPr>
          <p:sp>
            <p:nvSpPr>
              <p:cNvPr id="41" name="Freeform 41"/>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F1F1F1"/>
              </a:solidFill>
            </p:spPr>
            <p:txBody>
              <a:bodyPr/>
              <a:lstStyle/>
              <a:p>
                <a:endParaRPr lang="en-US"/>
              </a:p>
            </p:txBody>
          </p:sp>
          <p:sp>
            <p:nvSpPr>
              <p:cNvPr id="42" name="TextBox 42"/>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43" name="Group 43"/>
            <p:cNvGrpSpPr>
              <a:grpSpLocks noChangeAspect="1"/>
            </p:cNvGrpSpPr>
            <p:nvPr/>
          </p:nvGrpSpPr>
          <p:grpSpPr>
            <a:xfrm>
              <a:off x="0" y="0"/>
              <a:ext cx="3668020" cy="3790793"/>
              <a:chOff x="0" y="0"/>
              <a:chExt cx="6362700" cy="6575666"/>
            </a:xfrm>
          </p:grpSpPr>
          <p:sp>
            <p:nvSpPr>
              <p:cNvPr id="44" name="Freeform 4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7"/>
                <a:stretch>
                  <a:fillRect l="-27418" r="-27418"/>
                </a:stretch>
              </a:blipFill>
            </p:spPr>
            <p:txBody>
              <a:bodyPr/>
              <a:lstStyle/>
              <a:p>
                <a:endParaRPr lang="en-US"/>
              </a:p>
            </p:txBody>
          </p:sp>
        </p:grpSp>
      </p:grpSp>
      <p:grpSp>
        <p:nvGrpSpPr>
          <p:cNvPr id="45" name="Group 45"/>
          <p:cNvGrpSpPr/>
          <p:nvPr/>
        </p:nvGrpSpPr>
        <p:grpSpPr>
          <a:xfrm>
            <a:off x="4540326" y="3725179"/>
            <a:ext cx="2751137" cy="2843221"/>
            <a:chOff x="0" y="0"/>
            <a:chExt cx="3668183" cy="3790961"/>
          </a:xfrm>
        </p:grpSpPr>
        <p:grpSp>
          <p:nvGrpSpPr>
            <p:cNvPr id="46" name="Group 46"/>
            <p:cNvGrpSpPr/>
            <p:nvPr/>
          </p:nvGrpSpPr>
          <p:grpSpPr>
            <a:xfrm>
              <a:off x="5662" y="0"/>
              <a:ext cx="3662521" cy="3785110"/>
              <a:chOff x="0" y="0"/>
              <a:chExt cx="782740" cy="808939"/>
            </a:xfrm>
          </p:grpSpPr>
          <p:sp>
            <p:nvSpPr>
              <p:cNvPr id="47" name="Freeform 47"/>
              <p:cNvSpPr/>
              <p:nvPr/>
            </p:nvSpPr>
            <p:spPr>
              <a:xfrm>
                <a:off x="0" y="0"/>
                <a:ext cx="782740" cy="808939"/>
              </a:xfrm>
              <a:custGeom>
                <a:avLst/>
                <a:gdLst/>
                <a:ahLst/>
                <a:cxnLst/>
                <a:rect l="l" t="t" r="r" b="b"/>
                <a:pathLst>
                  <a:path w="782740" h="808939">
                    <a:moveTo>
                      <a:pt x="132854" y="0"/>
                    </a:moveTo>
                    <a:lnTo>
                      <a:pt x="649886" y="0"/>
                    </a:lnTo>
                    <a:cubicBezTo>
                      <a:pt x="685121" y="0"/>
                      <a:pt x="718913" y="13997"/>
                      <a:pt x="743828" y="38912"/>
                    </a:cubicBezTo>
                    <a:cubicBezTo>
                      <a:pt x="768743" y="63827"/>
                      <a:pt x="782740" y="97619"/>
                      <a:pt x="782740" y="132854"/>
                    </a:cubicBezTo>
                    <a:lnTo>
                      <a:pt x="782740" y="676085"/>
                    </a:lnTo>
                    <a:cubicBezTo>
                      <a:pt x="782740" y="749458"/>
                      <a:pt x="723259" y="808939"/>
                      <a:pt x="649886" y="808939"/>
                    </a:cubicBezTo>
                    <a:lnTo>
                      <a:pt x="132854" y="808939"/>
                    </a:lnTo>
                    <a:cubicBezTo>
                      <a:pt x="97619" y="808939"/>
                      <a:pt x="63827" y="794942"/>
                      <a:pt x="38912" y="770027"/>
                    </a:cubicBezTo>
                    <a:cubicBezTo>
                      <a:pt x="13997" y="745112"/>
                      <a:pt x="0" y="711320"/>
                      <a:pt x="0" y="676085"/>
                    </a:cubicBezTo>
                    <a:lnTo>
                      <a:pt x="0" y="132854"/>
                    </a:lnTo>
                    <a:cubicBezTo>
                      <a:pt x="0" y="97619"/>
                      <a:pt x="13997" y="63827"/>
                      <a:pt x="38912" y="38912"/>
                    </a:cubicBezTo>
                    <a:cubicBezTo>
                      <a:pt x="63827" y="13997"/>
                      <a:pt x="97619" y="0"/>
                      <a:pt x="132854" y="0"/>
                    </a:cubicBezTo>
                    <a:close/>
                  </a:path>
                </a:pathLst>
              </a:custGeom>
              <a:solidFill>
                <a:srgbClr val="F1F1F1"/>
              </a:solidFill>
            </p:spPr>
            <p:txBody>
              <a:bodyPr/>
              <a:lstStyle/>
              <a:p>
                <a:endParaRPr lang="en-US"/>
              </a:p>
            </p:txBody>
          </p:sp>
          <p:sp>
            <p:nvSpPr>
              <p:cNvPr id="48" name="TextBox 48"/>
              <p:cNvSpPr txBox="1"/>
              <p:nvPr/>
            </p:nvSpPr>
            <p:spPr>
              <a:xfrm>
                <a:off x="0" y="0"/>
                <a:ext cx="782740" cy="808939"/>
              </a:xfrm>
              <a:prstGeom prst="rect">
                <a:avLst/>
              </a:prstGeom>
            </p:spPr>
            <p:txBody>
              <a:bodyPr lIns="50800" tIns="50800" rIns="50800" bIns="50800" rtlCol="0" anchor="ctr"/>
              <a:lstStyle/>
              <a:p>
                <a:pPr algn="ctr">
                  <a:lnSpc>
                    <a:spcPts val="2159"/>
                  </a:lnSpc>
                </a:pPr>
                <a:endParaRPr/>
              </a:p>
            </p:txBody>
          </p:sp>
        </p:grpSp>
        <p:grpSp>
          <p:nvGrpSpPr>
            <p:cNvPr id="49" name="Group 49"/>
            <p:cNvGrpSpPr>
              <a:grpSpLocks noChangeAspect="1"/>
            </p:cNvGrpSpPr>
            <p:nvPr/>
          </p:nvGrpSpPr>
          <p:grpSpPr>
            <a:xfrm>
              <a:off x="0" y="0"/>
              <a:ext cx="3668183" cy="3790961"/>
              <a:chOff x="0" y="0"/>
              <a:chExt cx="6362700" cy="6575666"/>
            </a:xfrm>
          </p:grpSpPr>
          <p:sp>
            <p:nvSpPr>
              <p:cNvPr id="50" name="Freeform 50"/>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8"/>
                <a:stretch>
                  <a:fillRect t="-18400" b="-18400"/>
                </a:stretch>
              </a:blipFill>
            </p:spPr>
            <p:txBody>
              <a:bodyPr/>
              <a:lstStyle/>
              <a:p>
                <a:endParaRPr lang="en-US"/>
              </a:p>
            </p:txBody>
          </p:sp>
        </p:grpSp>
      </p:grpSp>
      <p:sp>
        <p:nvSpPr>
          <p:cNvPr id="51" name="Freeform 51"/>
          <p:cNvSpPr/>
          <p:nvPr/>
        </p:nvSpPr>
        <p:spPr>
          <a:xfrm>
            <a:off x="16106996" y="350593"/>
            <a:ext cx="1860970" cy="664352"/>
          </a:xfrm>
          <a:custGeom>
            <a:avLst/>
            <a:gdLst/>
            <a:ahLst/>
            <a:cxnLst/>
            <a:rect l="l" t="t" r="r" b="b"/>
            <a:pathLst>
              <a:path w="1860970" h="664352">
                <a:moveTo>
                  <a:pt x="0" y="0"/>
                </a:moveTo>
                <a:lnTo>
                  <a:pt x="1860969" y="0"/>
                </a:lnTo>
                <a:lnTo>
                  <a:pt x="1860969" y="664351"/>
                </a:lnTo>
                <a:lnTo>
                  <a:pt x="0" y="664351"/>
                </a:lnTo>
                <a:lnTo>
                  <a:pt x="0" y="0"/>
                </a:lnTo>
                <a:close/>
              </a:path>
            </a:pathLst>
          </a:custGeom>
          <a:blipFill>
            <a:blip r:embed="rId9"/>
            <a:stretch>
              <a:fillRect/>
            </a:stretch>
          </a:blipFill>
        </p:spPr>
        <p:txBody>
          <a:bodyPr/>
          <a:lstStyle/>
          <a:p>
            <a:endParaRPr lang="en-US"/>
          </a:p>
        </p:txBody>
      </p:sp>
      <p:sp>
        <p:nvSpPr>
          <p:cNvPr id="52" name="TextBox 52"/>
          <p:cNvSpPr txBox="1"/>
          <p:nvPr/>
        </p:nvSpPr>
        <p:spPr>
          <a:xfrm>
            <a:off x="8356131" y="639783"/>
            <a:ext cx="6919895" cy="2355215"/>
          </a:xfrm>
          <a:prstGeom prst="rect">
            <a:avLst/>
          </a:prstGeom>
        </p:spPr>
        <p:txBody>
          <a:bodyPr lIns="0" tIns="0" rIns="0" bIns="0" rtlCol="0" anchor="t">
            <a:spAutoFit/>
          </a:bodyPr>
          <a:lstStyle/>
          <a:p>
            <a:pPr algn="l">
              <a:lnSpc>
                <a:spcPts val="9280"/>
              </a:lnSpc>
            </a:pPr>
            <a:r>
              <a:rPr lang="en-US" sz="8000" b="1" spc="-392">
                <a:solidFill>
                  <a:srgbClr val="FFFFFF"/>
                </a:solidFill>
                <a:latin typeface="Source Sans 3 Ultra-Bold"/>
                <a:ea typeface="Source Sans 3 Ultra-Bold"/>
                <a:cs typeface="Source Sans 3 Ultra-Bold"/>
                <a:sym typeface="Source Sans 3 Ultra-Bold"/>
              </a:rPr>
              <a:t>Your Support Team</a:t>
            </a:r>
          </a:p>
        </p:txBody>
      </p:sp>
      <p:sp>
        <p:nvSpPr>
          <p:cNvPr id="53" name="TextBox 53"/>
          <p:cNvSpPr txBox="1"/>
          <p:nvPr/>
        </p:nvSpPr>
        <p:spPr>
          <a:xfrm>
            <a:off x="8356131" y="3223679"/>
            <a:ext cx="2622340" cy="483624"/>
          </a:xfrm>
          <a:prstGeom prst="rect">
            <a:avLst/>
          </a:prstGeom>
        </p:spPr>
        <p:txBody>
          <a:bodyPr lIns="0" tIns="0" rIns="0" bIns="0" rtlCol="0" anchor="t">
            <a:spAutoFit/>
          </a:bodyPr>
          <a:lstStyle/>
          <a:p>
            <a:pPr algn="l">
              <a:lnSpc>
                <a:spcPts val="3858"/>
              </a:lnSpc>
            </a:pPr>
            <a:r>
              <a:rPr lang="en-US" sz="3326" b="1" spc="-163">
                <a:solidFill>
                  <a:srgbClr val="1C4078"/>
                </a:solidFill>
                <a:latin typeface="Source Sans 3 Semi-Bold"/>
                <a:ea typeface="Source Sans 3 Semi-Bold"/>
                <a:cs typeface="Source Sans 3 Semi-Bold"/>
                <a:sym typeface="Source Sans 3 Semi-Bold"/>
              </a:rPr>
              <a:t>Jim Penrod</a:t>
            </a:r>
          </a:p>
        </p:txBody>
      </p:sp>
      <p:sp>
        <p:nvSpPr>
          <p:cNvPr id="54" name="TextBox 54"/>
          <p:cNvSpPr txBox="1"/>
          <p:nvPr/>
        </p:nvSpPr>
        <p:spPr>
          <a:xfrm>
            <a:off x="8356131" y="3681162"/>
            <a:ext cx="1940144" cy="306078"/>
          </a:xfrm>
          <a:prstGeom prst="rect">
            <a:avLst/>
          </a:prstGeom>
        </p:spPr>
        <p:txBody>
          <a:bodyPr lIns="0" tIns="0" rIns="0" bIns="0" rtlCol="0" anchor="t">
            <a:spAutoFit/>
          </a:bodyPr>
          <a:lstStyle/>
          <a:p>
            <a:pPr algn="l">
              <a:lnSpc>
                <a:spcPts val="2466"/>
              </a:lnSpc>
            </a:pPr>
            <a:r>
              <a:rPr lang="en-US" sz="2126">
                <a:solidFill>
                  <a:srgbClr val="272727"/>
                </a:solidFill>
                <a:latin typeface="Source Sans 3"/>
                <a:ea typeface="Source Sans 3"/>
                <a:cs typeface="Source Sans 3"/>
                <a:sym typeface="Source Sans 3"/>
              </a:rPr>
              <a:t>CEO, AAVSB</a:t>
            </a:r>
          </a:p>
        </p:txBody>
      </p:sp>
      <p:sp>
        <p:nvSpPr>
          <p:cNvPr id="55" name="TextBox 55"/>
          <p:cNvSpPr txBox="1"/>
          <p:nvPr/>
        </p:nvSpPr>
        <p:spPr>
          <a:xfrm>
            <a:off x="11593212" y="3681161"/>
            <a:ext cx="4620328" cy="319231"/>
          </a:xfrm>
          <a:prstGeom prst="rect">
            <a:avLst/>
          </a:prstGeom>
        </p:spPr>
        <p:txBody>
          <a:bodyPr wrap="square" lIns="0" tIns="0" rIns="0" bIns="0" rtlCol="0" anchor="t">
            <a:spAutoFit/>
          </a:bodyPr>
          <a:lstStyle/>
          <a:p>
            <a:pPr algn="l">
              <a:lnSpc>
                <a:spcPts val="2466"/>
              </a:lnSpc>
            </a:pPr>
            <a:r>
              <a:rPr lang="en-US" sz="2126" dirty="0">
                <a:solidFill>
                  <a:srgbClr val="272727"/>
                </a:solidFill>
                <a:latin typeface="Source Sans 3"/>
                <a:ea typeface="Source Sans 3"/>
                <a:cs typeface="Source Sans 3"/>
                <a:sym typeface="Source Sans 3"/>
              </a:rPr>
              <a:t>President, AAVSB Board of Directors</a:t>
            </a:r>
          </a:p>
        </p:txBody>
      </p:sp>
      <p:sp>
        <p:nvSpPr>
          <p:cNvPr id="56" name="TextBox 56"/>
          <p:cNvSpPr txBox="1"/>
          <p:nvPr/>
        </p:nvSpPr>
        <p:spPr>
          <a:xfrm>
            <a:off x="8356131" y="5966268"/>
            <a:ext cx="5788751" cy="286013"/>
          </a:xfrm>
          <a:prstGeom prst="rect">
            <a:avLst/>
          </a:prstGeom>
        </p:spPr>
        <p:txBody>
          <a:bodyPr lIns="0" tIns="0" rIns="0" bIns="0" rtlCol="0" anchor="t">
            <a:spAutoFit/>
          </a:bodyPr>
          <a:lstStyle/>
          <a:p>
            <a:pPr algn="l">
              <a:lnSpc>
                <a:spcPts val="2234"/>
              </a:lnSpc>
            </a:pPr>
            <a:r>
              <a:rPr lang="en-US" sz="1926">
                <a:solidFill>
                  <a:srgbClr val="272727"/>
                </a:solidFill>
                <a:latin typeface="Source Sans 3"/>
                <a:ea typeface="Source Sans 3"/>
                <a:cs typeface="Source Sans 3"/>
                <a:sym typeface="Source Sans 3"/>
              </a:rPr>
              <a:t>Member Services Manager | rnovak@aavsb.org</a:t>
            </a:r>
          </a:p>
        </p:txBody>
      </p:sp>
      <p:sp>
        <p:nvSpPr>
          <p:cNvPr id="57" name="TextBox 57"/>
          <p:cNvSpPr txBox="1"/>
          <p:nvPr/>
        </p:nvSpPr>
        <p:spPr>
          <a:xfrm>
            <a:off x="8356131" y="7078975"/>
            <a:ext cx="6919895" cy="286013"/>
          </a:xfrm>
          <a:prstGeom prst="rect">
            <a:avLst/>
          </a:prstGeom>
        </p:spPr>
        <p:txBody>
          <a:bodyPr lIns="0" tIns="0" rIns="0" bIns="0" rtlCol="0" anchor="t">
            <a:spAutoFit/>
          </a:bodyPr>
          <a:lstStyle/>
          <a:p>
            <a:pPr algn="l">
              <a:lnSpc>
                <a:spcPts val="2234"/>
              </a:lnSpc>
            </a:pPr>
            <a:r>
              <a:rPr lang="en-US" sz="1926">
                <a:solidFill>
                  <a:srgbClr val="272727"/>
                </a:solidFill>
                <a:latin typeface="Source Sans 3"/>
                <a:ea typeface="Source Sans 3"/>
                <a:cs typeface="Source Sans 3"/>
                <a:sym typeface="Source Sans 3"/>
              </a:rPr>
              <a:t>Member Board Relations Specialist | cschweedler-teel@aavsb.org</a:t>
            </a:r>
          </a:p>
        </p:txBody>
      </p:sp>
      <p:sp>
        <p:nvSpPr>
          <p:cNvPr id="58" name="TextBox 58"/>
          <p:cNvSpPr txBox="1"/>
          <p:nvPr/>
        </p:nvSpPr>
        <p:spPr>
          <a:xfrm>
            <a:off x="11593212" y="3223679"/>
            <a:ext cx="3892688" cy="483624"/>
          </a:xfrm>
          <a:prstGeom prst="rect">
            <a:avLst/>
          </a:prstGeom>
        </p:spPr>
        <p:txBody>
          <a:bodyPr lIns="0" tIns="0" rIns="0" bIns="0" rtlCol="0" anchor="t">
            <a:spAutoFit/>
          </a:bodyPr>
          <a:lstStyle/>
          <a:p>
            <a:pPr algn="l">
              <a:lnSpc>
                <a:spcPts val="3858"/>
              </a:lnSpc>
            </a:pPr>
            <a:r>
              <a:rPr lang="en-US" sz="3326" b="1" spc="-163">
                <a:solidFill>
                  <a:srgbClr val="1C4078"/>
                </a:solidFill>
                <a:latin typeface="Source Sans 3 Semi-Bold"/>
                <a:ea typeface="Source Sans 3 Semi-Bold"/>
                <a:cs typeface="Source Sans 3 Semi-Bold"/>
                <a:sym typeface="Source Sans 3 Semi-Bold"/>
              </a:rPr>
              <a:t>Dr. Tim Kolb</a:t>
            </a:r>
          </a:p>
        </p:txBody>
      </p:sp>
      <p:sp>
        <p:nvSpPr>
          <p:cNvPr id="59" name="TextBox 59"/>
          <p:cNvSpPr txBox="1"/>
          <p:nvPr/>
        </p:nvSpPr>
        <p:spPr>
          <a:xfrm>
            <a:off x="8356131" y="5472610"/>
            <a:ext cx="2344350" cy="493657"/>
          </a:xfrm>
          <a:prstGeom prst="rect">
            <a:avLst/>
          </a:prstGeom>
        </p:spPr>
        <p:txBody>
          <a:bodyPr lIns="0" tIns="0" rIns="0" bIns="0" rtlCol="0" anchor="t">
            <a:spAutoFit/>
          </a:bodyPr>
          <a:lstStyle/>
          <a:p>
            <a:pPr algn="l">
              <a:lnSpc>
                <a:spcPts val="3974"/>
              </a:lnSpc>
            </a:pPr>
            <a:r>
              <a:rPr lang="en-US" sz="3426" b="1" spc="-167">
                <a:solidFill>
                  <a:srgbClr val="719A3E"/>
                </a:solidFill>
                <a:latin typeface="Source Sans 3 Semi-Bold"/>
                <a:ea typeface="Source Sans 3 Semi-Bold"/>
                <a:cs typeface="Source Sans 3 Semi-Bold"/>
                <a:sym typeface="Source Sans 3 Semi-Bold"/>
              </a:rPr>
              <a:t>Rachel Novak</a:t>
            </a:r>
          </a:p>
        </p:txBody>
      </p:sp>
      <p:sp>
        <p:nvSpPr>
          <p:cNvPr id="60" name="TextBox 60"/>
          <p:cNvSpPr txBox="1"/>
          <p:nvPr/>
        </p:nvSpPr>
        <p:spPr>
          <a:xfrm>
            <a:off x="8356131" y="6585318"/>
            <a:ext cx="5494747" cy="493657"/>
          </a:xfrm>
          <a:prstGeom prst="rect">
            <a:avLst/>
          </a:prstGeom>
        </p:spPr>
        <p:txBody>
          <a:bodyPr lIns="0" tIns="0" rIns="0" bIns="0" rtlCol="0" anchor="t">
            <a:spAutoFit/>
          </a:bodyPr>
          <a:lstStyle/>
          <a:p>
            <a:pPr algn="l">
              <a:lnSpc>
                <a:spcPts val="3974"/>
              </a:lnSpc>
            </a:pPr>
            <a:r>
              <a:rPr lang="en-US" sz="3426" b="1" spc="-167">
                <a:solidFill>
                  <a:srgbClr val="719A3E"/>
                </a:solidFill>
                <a:latin typeface="Source Sans 3 Semi-Bold"/>
                <a:ea typeface="Source Sans 3 Semi-Bold"/>
                <a:cs typeface="Source Sans 3 Semi-Bold"/>
                <a:sym typeface="Source Sans 3 Semi-Bold"/>
              </a:rPr>
              <a:t>Courtney Schweedler - Teel</a:t>
            </a:r>
          </a:p>
        </p:txBody>
      </p:sp>
      <p:sp>
        <p:nvSpPr>
          <p:cNvPr id="61" name="TextBox 61"/>
          <p:cNvSpPr txBox="1"/>
          <p:nvPr/>
        </p:nvSpPr>
        <p:spPr>
          <a:xfrm>
            <a:off x="8356131" y="8161816"/>
            <a:ext cx="6679461" cy="286013"/>
          </a:xfrm>
          <a:prstGeom prst="rect">
            <a:avLst/>
          </a:prstGeom>
        </p:spPr>
        <p:txBody>
          <a:bodyPr lIns="0" tIns="0" rIns="0" bIns="0" rtlCol="0" anchor="t">
            <a:spAutoFit/>
          </a:bodyPr>
          <a:lstStyle/>
          <a:p>
            <a:pPr algn="l">
              <a:lnSpc>
                <a:spcPts val="2234"/>
              </a:lnSpc>
            </a:pPr>
            <a:r>
              <a:rPr lang="en-US" sz="1926">
                <a:solidFill>
                  <a:srgbClr val="272727"/>
                </a:solidFill>
                <a:latin typeface="Source Sans 3"/>
                <a:ea typeface="Source Sans 3"/>
                <a:cs typeface="Source Sans 3"/>
                <a:sym typeface="Source Sans 3"/>
              </a:rPr>
              <a:t>Member Data &amp; Technology Associate | kbryant@aavsb.org</a:t>
            </a:r>
          </a:p>
        </p:txBody>
      </p:sp>
      <p:sp>
        <p:nvSpPr>
          <p:cNvPr id="62" name="TextBox 62"/>
          <p:cNvSpPr txBox="1"/>
          <p:nvPr/>
        </p:nvSpPr>
        <p:spPr>
          <a:xfrm>
            <a:off x="8356131" y="7698026"/>
            <a:ext cx="5494747" cy="493657"/>
          </a:xfrm>
          <a:prstGeom prst="rect">
            <a:avLst/>
          </a:prstGeom>
        </p:spPr>
        <p:txBody>
          <a:bodyPr lIns="0" tIns="0" rIns="0" bIns="0" rtlCol="0" anchor="t">
            <a:spAutoFit/>
          </a:bodyPr>
          <a:lstStyle/>
          <a:p>
            <a:pPr algn="l">
              <a:lnSpc>
                <a:spcPts val="3974"/>
              </a:lnSpc>
            </a:pPr>
            <a:r>
              <a:rPr lang="en-US" sz="3426" b="1" spc="-167">
                <a:solidFill>
                  <a:srgbClr val="719A3E"/>
                </a:solidFill>
                <a:latin typeface="Source Sans 3 Semi-Bold"/>
                <a:ea typeface="Source Sans 3 Semi-Bold"/>
                <a:cs typeface="Source Sans 3 Semi-Bold"/>
                <a:sym typeface="Source Sans 3 Semi-Bold"/>
              </a:rPr>
              <a:t>Kat Bryant</a:t>
            </a:r>
          </a:p>
        </p:txBody>
      </p:sp>
      <p:sp>
        <p:nvSpPr>
          <p:cNvPr id="63" name="TextBox 63"/>
          <p:cNvSpPr txBox="1"/>
          <p:nvPr/>
        </p:nvSpPr>
        <p:spPr>
          <a:xfrm>
            <a:off x="8356131" y="9277459"/>
            <a:ext cx="7477089" cy="286013"/>
          </a:xfrm>
          <a:prstGeom prst="rect">
            <a:avLst/>
          </a:prstGeom>
        </p:spPr>
        <p:txBody>
          <a:bodyPr lIns="0" tIns="0" rIns="0" bIns="0" rtlCol="0" anchor="t">
            <a:spAutoFit/>
          </a:bodyPr>
          <a:lstStyle/>
          <a:p>
            <a:pPr algn="l">
              <a:lnSpc>
                <a:spcPts val="2234"/>
              </a:lnSpc>
            </a:pPr>
            <a:r>
              <a:rPr lang="en-US" sz="1926">
                <a:solidFill>
                  <a:srgbClr val="272727"/>
                </a:solidFill>
                <a:latin typeface="Source Sans 3"/>
                <a:ea typeface="Source Sans 3"/>
                <a:cs typeface="Source Sans 3"/>
                <a:sym typeface="Source Sans 3"/>
              </a:rPr>
              <a:t>Member Engagement &amp; Communications Associate | lprater@aavsb.org</a:t>
            </a:r>
          </a:p>
        </p:txBody>
      </p:sp>
      <p:sp>
        <p:nvSpPr>
          <p:cNvPr id="64" name="TextBox 64"/>
          <p:cNvSpPr txBox="1"/>
          <p:nvPr/>
        </p:nvSpPr>
        <p:spPr>
          <a:xfrm>
            <a:off x="8356131" y="8810734"/>
            <a:ext cx="5494747" cy="493657"/>
          </a:xfrm>
          <a:prstGeom prst="rect">
            <a:avLst/>
          </a:prstGeom>
        </p:spPr>
        <p:txBody>
          <a:bodyPr lIns="0" tIns="0" rIns="0" bIns="0" rtlCol="0" anchor="t">
            <a:spAutoFit/>
          </a:bodyPr>
          <a:lstStyle/>
          <a:p>
            <a:pPr algn="l">
              <a:lnSpc>
                <a:spcPts val="3974"/>
              </a:lnSpc>
            </a:pPr>
            <a:r>
              <a:rPr lang="en-US" sz="3426" b="1" spc="-167">
                <a:solidFill>
                  <a:srgbClr val="719A3E"/>
                </a:solidFill>
                <a:latin typeface="Source Sans 3 Semi-Bold"/>
                <a:ea typeface="Source Sans 3 Semi-Bold"/>
                <a:cs typeface="Source Sans 3 Semi-Bold"/>
                <a:sym typeface="Source Sans 3 Semi-Bold"/>
              </a:rPr>
              <a:t>Lucas Prater</a:t>
            </a:r>
          </a:p>
        </p:txBody>
      </p:sp>
      <p:sp>
        <p:nvSpPr>
          <p:cNvPr id="65" name="TextBox 65"/>
          <p:cNvSpPr txBox="1"/>
          <p:nvPr/>
        </p:nvSpPr>
        <p:spPr>
          <a:xfrm>
            <a:off x="8356131" y="4211451"/>
            <a:ext cx="5295122" cy="927784"/>
          </a:xfrm>
          <a:prstGeom prst="rect">
            <a:avLst/>
          </a:prstGeom>
        </p:spPr>
        <p:txBody>
          <a:bodyPr lIns="0" tIns="0" rIns="0" bIns="0" rtlCol="0" anchor="t">
            <a:spAutoFit/>
          </a:bodyPr>
          <a:lstStyle/>
          <a:p>
            <a:pPr algn="l">
              <a:lnSpc>
                <a:spcPts val="4024"/>
              </a:lnSpc>
            </a:pPr>
            <a:r>
              <a:rPr lang="en-US" sz="3659" b="1" spc="-84">
                <a:solidFill>
                  <a:srgbClr val="1C4078"/>
                </a:solidFill>
                <a:latin typeface="Source Sans 3 Semi-Bold"/>
                <a:ea typeface="Source Sans 3 Semi-Bold"/>
                <a:cs typeface="Source Sans 3 Semi-Bold"/>
                <a:sym typeface="Source Sans 3 Semi-Bold"/>
              </a:rPr>
              <a:t>MEMBER SERVICES </a:t>
            </a:r>
          </a:p>
          <a:p>
            <a:pPr algn="l">
              <a:lnSpc>
                <a:spcPts val="3243"/>
              </a:lnSpc>
            </a:pPr>
            <a:r>
              <a:rPr lang="en-US" sz="2948" spc="-67">
                <a:solidFill>
                  <a:srgbClr val="1C4078"/>
                </a:solidFill>
                <a:latin typeface="Source Sans 3"/>
                <a:ea typeface="Source Sans 3"/>
                <a:cs typeface="Source Sans 3"/>
                <a:sym typeface="Source Sans 3"/>
              </a:rPr>
              <a:t>MEMBERSERVICES@AAVSB.ORG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799945" y="2098070"/>
            <a:ext cx="5145191" cy="7425159"/>
            <a:chOff x="0" y="0"/>
            <a:chExt cx="6860254" cy="9900212"/>
          </a:xfrm>
        </p:grpSpPr>
        <p:sp>
          <p:nvSpPr>
            <p:cNvPr id="4" name="Freeform 4"/>
            <p:cNvSpPr/>
            <p:nvPr/>
          </p:nvSpPr>
          <p:spPr>
            <a:xfrm>
              <a:off x="1772438" y="2474863"/>
              <a:ext cx="3315378" cy="3302945"/>
            </a:xfrm>
            <a:custGeom>
              <a:avLst/>
              <a:gdLst/>
              <a:ahLst/>
              <a:cxnLst/>
              <a:rect l="l" t="t" r="r" b="b"/>
              <a:pathLst>
                <a:path w="3315378" h="3302945">
                  <a:moveTo>
                    <a:pt x="0" y="0"/>
                  </a:moveTo>
                  <a:lnTo>
                    <a:pt x="3315378" y="0"/>
                  </a:lnTo>
                  <a:lnTo>
                    <a:pt x="3315378" y="3302945"/>
                  </a:lnTo>
                  <a:lnTo>
                    <a:pt x="0" y="330294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0" y="919168"/>
              <a:ext cx="6860254" cy="8981044"/>
              <a:chOff x="0" y="0"/>
              <a:chExt cx="1505319" cy="1970676"/>
            </a:xfrm>
          </p:grpSpPr>
          <p:sp>
            <p:nvSpPr>
              <p:cNvPr id="6" name="Freeform 6"/>
              <p:cNvSpPr/>
              <p:nvPr/>
            </p:nvSpPr>
            <p:spPr>
              <a:xfrm>
                <a:off x="0" y="0"/>
                <a:ext cx="1505320" cy="1970676"/>
              </a:xfrm>
              <a:custGeom>
                <a:avLst/>
                <a:gdLst/>
                <a:ahLst/>
                <a:cxnLst/>
                <a:rect l="l" t="t" r="r" b="b"/>
                <a:pathLst>
                  <a:path w="1505320" h="1970676">
                    <a:moveTo>
                      <a:pt x="76739" y="0"/>
                    </a:moveTo>
                    <a:lnTo>
                      <a:pt x="1428580" y="0"/>
                    </a:lnTo>
                    <a:cubicBezTo>
                      <a:pt x="1448933" y="0"/>
                      <a:pt x="1468452" y="8085"/>
                      <a:pt x="1482843" y="22476"/>
                    </a:cubicBezTo>
                    <a:cubicBezTo>
                      <a:pt x="1497235" y="36868"/>
                      <a:pt x="1505320" y="56387"/>
                      <a:pt x="1505320" y="76739"/>
                    </a:cubicBezTo>
                    <a:lnTo>
                      <a:pt x="1505320" y="1893937"/>
                    </a:lnTo>
                    <a:cubicBezTo>
                      <a:pt x="1505320" y="1914290"/>
                      <a:pt x="1497235" y="1933809"/>
                      <a:pt x="1482843" y="1948200"/>
                    </a:cubicBezTo>
                    <a:cubicBezTo>
                      <a:pt x="1468452" y="1962591"/>
                      <a:pt x="1448933" y="1970676"/>
                      <a:pt x="1428580" y="1970676"/>
                    </a:cubicBezTo>
                    <a:lnTo>
                      <a:pt x="76739" y="1970676"/>
                    </a:lnTo>
                    <a:cubicBezTo>
                      <a:pt x="56387" y="1970676"/>
                      <a:pt x="36868" y="1962591"/>
                      <a:pt x="22476" y="1948200"/>
                    </a:cubicBezTo>
                    <a:cubicBezTo>
                      <a:pt x="8085" y="1933809"/>
                      <a:pt x="0" y="1914290"/>
                      <a:pt x="0" y="1893937"/>
                    </a:cubicBezTo>
                    <a:lnTo>
                      <a:pt x="0" y="76739"/>
                    </a:lnTo>
                    <a:cubicBezTo>
                      <a:pt x="0" y="56387"/>
                      <a:pt x="8085" y="36868"/>
                      <a:pt x="22476" y="22476"/>
                    </a:cubicBezTo>
                    <a:cubicBezTo>
                      <a:pt x="36868" y="8085"/>
                      <a:pt x="56387" y="0"/>
                      <a:pt x="76739" y="0"/>
                    </a:cubicBezTo>
                    <a:close/>
                  </a:path>
                </a:pathLst>
              </a:custGeom>
              <a:solidFill>
                <a:srgbClr val="E6E6E6">
                  <a:alpha val="7843"/>
                </a:srgbClr>
              </a:solidFill>
            </p:spPr>
            <p:txBody>
              <a:bodyPr/>
              <a:lstStyle/>
              <a:p>
                <a:endParaRPr lang="en-US"/>
              </a:p>
            </p:txBody>
          </p:sp>
          <p:sp>
            <p:nvSpPr>
              <p:cNvPr id="7" name="TextBox 7"/>
              <p:cNvSpPr txBox="1"/>
              <p:nvPr/>
            </p:nvSpPr>
            <p:spPr>
              <a:xfrm>
                <a:off x="0" y="-57150"/>
                <a:ext cx="1505319" cy="2027826"/>
              </a:xfrm>
              <a:prstGeom prst="rect">
                <a:avLst/>
              </a:prstGeom>
            </p:spPr>
            <p:txBody>
              <a:bodyPr lIns="50800" tIns="50800" rIns="50800" bIns="50800" rtlCol="0" anchor="ctr"/>
              <a:lstStyle/>
              <a:p>
                <a:pPr algn="just">
                  <a:lnSpc>
                    <a:spcPts val="4479"/>
                  </a:lnSpc>
                </a:pPr>
                <a:endParaRPr/>
              </a:p>
            </p:txBody>
          </p:sp>
        </p:grpSp>
        <p:grpSp>
          <p:nvGrpSpPr>
            <p:cNvPr id="8" name="Group 8"/>
            <p:cNvGrpSpPr/>
            <p:nvPr/>
          </p:nvGrpSpPr>
          <p:grpSpPr>
            <a:xfrm>
              <a:off x="2504016" y="0"/>
              <a:ext cx="1852222" cy="18522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D0"/>
              </a:solidFill>
            </p:spPr>
            <p:txBody>
              <a:bodyPr/>
              <a:lstStyle/>
              <a:p>
                <a:endParaRPr lang="en-US"/>
              </a:p>
            </p:txBody>
          </p:sp>
          <p:sp>
            <p:nvSpPr>
              <p:cNvPr id="10" name="TextBox 10"/>
              <p:cNvSpPr txBox="1"/>
              <p:nvPr/>
            </p:nvSpPr>
            <p:spPr>
              <a:xfrm>
                <a:off x="76200" y="-47625"/>
                <a:ext cx="660400" cy="784225"/>
              </a:xfrm>
              <a:prstGeom prst="rect">
                <a:avLst/>
              </a:prstGeom>
            </p:spPr>
            <p:txBody>
              <a:bodyPr lIns="50800" tIns="50800" rIns="50800" bIns="50800" rtlCol="0" anchor="ctr"/>
              <a:lstStyle/>
              <a:p>
                <a:pPr algn="ctr">
                  <a:lnSpc>
                    <a:spcPts val="7199"/>
                  </a:lnSpc>
                </a:pPr>
                <a:r>
                  <a:rPr lang="en-US" sz="4799" b="1" spc="71">
                    <a:solidFill>
                      <a:srgbClr val="E6E6E6"/>
                    </a:solidFill>
                    <a:latin typeface="Source Sans 3 Heavy"/>
                    <a:ea typeface="Source Sans 3 Heavy"/>
                    <a:cs typeface="Source Sans 3 Heavy"/>
                    <a:sym typeface="Source Sans 3 Heavy"/>
                  </a:rPr>
                  <a:t>1</a:t>
                </a:r>
              </a:p>
            </p:txBody>
          </p:sp>
        </p:grpSp>
        <p:sp>
          <p:nvSpPr>
            <p:cNvPr id="11" name="TextBox 11"/>
            <p:cNvSpPr txBox="1"/>
            <p:nvPr/>
          </p:nvSpPr>
          <p:spPr>
            <a:xfrm>
              <a:off x="787383" y="6034983"/>
              <a:ext cx="5460855" cy="3039745"/>
            </a:xfrm>
            <a:prstGeom prst="rect">
              <a:avLst/>
            </a:prstGeom>
          </p:spPr>
          <p:txBody>
            <a:bodyPr lIns="0" tIns="0" rIns="0" bIns="0" rtlCol="0" anchor="t">
              <a:spAutoFit/>
            </a:bodyPr>
            <a:lstStyle/>
            <a:p>
              <a:pPr algn="l">
                <a:lnSpc>
                  <a:spcPts val="3599"/>
                </a:lnSpc>
              </a:pPr>
              <a:r>
                <a:rPr lang="en-US" sz="3599" spc="53">
                  <a:solidFill>
                    <a:srgbClr val="F1F1F1"/>
                  </a:solidFill>
                  <a:latin typeface="Source Sans Pro 3"/>
                  <a:ea typeface="Source Sans Pro 3"/>
                  <a:cs typeface="Source Sans Pro 3"/>
                  <a:sym typeface="Source Sans Pro 3"/>
                </a:rPr>
                <a:t>Gain a clear understanding of the benefits and value of the AAVSB membership</a:t>
              </a:r>
            </a:p>
          </p:txBody>
        </p:sp>
      </p:grpSp>
      <p:grpSp>
        <p:nvGrpSpPr>
          <p:cNvPr id="12" name="Group 12"/>
          <p:cNvGrpSpPr/>
          <p:nvPr/>
        </p:nvGrpSpPr>
        <p:grpSpPr>
          <a:xfrm>
            <a:off x="-812083" y="595894"/>
            <a:ext cx="7095820" cy="1251492"/>
            <a:chOff x="0" y="0"/>
            <a:chExt cx="1868858" cy="329611"/>
          </a:xfrm>
        </p:grpSpPr>
        <p:sp>
          <p:nvSpPr>
            <p:cNvPr id="13" name="Freeform 13"/>
            <p:cNvSpPr/>
            <p:nvPr/>
          </p:nvSpPr>
          <p:spPr>
            <a:xfrm>
              <a:off x="0" y="0"/>
              <a:ext cx="1868858" cy="329611"/>
            </a:xfrm>
            <a:custGeom>
              <a:avLst/>
              <a:gdLst/>
              <a:ahLst/>
              <a:cxnLst/>
              <a:rect l="l" t="t" r="r" b="b"/>
              <a:pathLst>
                <a:path w="1868858" h="329611">
                  <a:moveTo>
                    <a:pt x="32732" y="0"/>
                  </a:moveTo>
                  <a:lnTo>
                    <a:pt x="1836126" y="0"/>
                  </a:lnTo>
                  <a:cubicBezTo>
                    <a:pt x="1854203" y="0"/>
                    <a:pt x="1868858" y="14654"/>
                    <a:pt x="1868858" y="32732"/>
                  </a:cubicBezTo>
                  <a:lnTo>
                    <a:pt x="1868858" y="296879"/>
                  </a:lnTo>
                  <a:cubicBezTo>
                    <a:pt x="1868858" y="305560"/>
                    <a:pt x="1865410" y="313886"/>
                    <a:pt x="1859271" y="320024"/>
                  </a:cubicBezTo>
                  <a:cubicBezTo>
                    <a:pt x="1853133" y="326162"/>
                    <a:pt x="1844807" y="329611"/>
                    <a:pt x="1836126" y="329611"/>
                  </a:cubicBezTo>
                  <a:lnTo>
                    <a:pt x="32732" y="329611"/>
                  </a:lnTo>
                  <a:cubicBezTo>
                    <a:pt x="24051" y="329611"/>
                    <a:pt x="15725" y="326162"/>
                    <a:pt x="9587" y="320024"/>
                  </a:cubicBezTo>
                  <a:cubicBezTo>
                    <a:pt x="3448" y="313886"/>
                    <a:pt x="0" y="305560"/>
                    <a:pt x="0" y="296879"/>
                  </a:cubicBezTo>
                  <a:lnTo>
                    <a:pt x="0" y="32732"/>
                  </a:lnTo>
                  <a:cubicBezTo>
                    <a:pt x="0" y="24051"/>
                    <a:pt x="3448" y="15725"/>
                    <a:pt x="9587" y="9587"/>
                  </a:cubicBezTo>
                  <a:cubicBezTo>
                    <a:pt x="15725" y="3448"/>
                    <a:pt x="24051" y="0"/>
                    <a:pt x="32732" y="0"/>
                  </a:cubicBezTo>
                  <a:close/>
                </a:path>
              </a:pathLst>
            </a:custGeom>
            <a:solidFill>
              <a:srgbClr val="F1F1F1"/>
            </a:solidFill>
          </p:spPr>
          <p:txBody>
            <a:bodyPr/>
            <a:lstStyle/>
            <a:p>
              <a:endParaRPr lang="en-US"/>
            </a:p>
          </p:txBody>
        </p:sp>
        <p:sp>
          <p:nvSpPr>
            <p:cNvPr id="14" name="TextBox 14"/>
            <p:cNvSpPr txBox="1"/>
            <p:nvPr/>
          </p:nvSpPr>
          <p:spPr>
            <a:xfrm>
              <a:off x="0" y="-66675"/>
              <a:ext cx="1868858" cy="396286"/>
            </a:xfrm>
            <a:prstGeom prst="rect">
              <a:avLst/>
            </a:prstGeom>
          </p:spPr>
          <p:txBody>
            <a:bodyPr lIns="50800" tIns="50800" rIns="50800" bIns="50800" rtlCol="0" anchor="ctr"/>
            <a:lstStyle/>
            <a:p>
              <a:pPr algn="ctr">
                <a:lnSpc>
                  <a:spcPts val="2700"/>
                </a:lnSpc>
              </a:pPr>
              <a:endParaRPr/>
            </a:p>
          </p:txBody>
        </p:sp>
      </p:grpSp>
      <p:sp>
        <p:nvSpPr>
          <p:cNvPr id="15" name="TextBox 15"/>
          <p:cNvSpPr txBox="1"/>
          <p:nvPr/>
        </p:nvSpPr>
        <p:spPr>
          <a:xfrm>
            <a:off x="1028700" y="941604"/>
            <a:ext cx="5140341"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GOALS FOR TODAY</a:t>
            </a:r>
          </a:p>
        </p:txBody>
      </p:sp>
      <p:grpSp>
        <p:nvGrpSpPr>
          <p:cNvPr id="16" name="Group 16"/>
          <p:cNvGrpSpPr/>
          <p:nvPr/>
        </p:nvGrpSpPr>
        <p:grpSpPr>
          <a:xfrm>
            <a:off x="6571405" y="2098070"/>
            <a:ext cx="5145191" cy="7425159"/>
            <a:chOff x="0" y="0"/>
            <a:chExt cx="6860254" cy="9900212"/>
          </a:xfrm>
        </p:grpSpPr>
        <p:sp>
          <p:nvSpPr>
            <p:cNvPr id="17" name="Freeform 17"/>
            <p:cNvSpPr/>
            <p:nvPr/>
          </p:nvSpPr>
          <p:spPr>
            <a:xfrm>
              <a:off x="2048758" y="2252276"/>
              <a:ext cx="2762738" cy="3157414"/>
            </a:xfrm>
            <a:custGeom>
              <a:avLst/>
              <a:gdLst/>
              <a:ahLst/>
              <a:cxnLst/>
              <a:rect l="l" t="t" r="r" b="b"/>
              <a:pathLst>
                <a:path w="2762738" h="3157414">
                  <a:moveTo>
                    <a:pt x="0" y="0"/>
                  </a:moveTo>
                  <a:lnTo>
                    <a:pt x="2762738" y="0"/>
                  </a:lnTo>
                  <a:lnTo>
                    <a:pt x="2762738" y="3157414"/>
                  </a:lnTo>
                  <a:lnTo>
                    <a:pt x="0" y="31574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786976" y="6301683"/>
              <a:ext cx="5461668" cy="1845647"/>
            </a:xfrm>
            <a:prstGeom prst="rect">
              <a:avLst/>
            </a:prstGeom>
          </p:spPr>
          <p:txBody>
            <a:bodyPr lIns="0" tIns="0" rIns="0" bIns="0" rtlCol="0" anchor="t">
              <a:spAutoFit/>
            </a:bodyPr>
            <a:lstStyle/>
            <a:p>
              <a:pPr algn="l">
                <a:lnSpc>
                  <a:spcPts val="3599"/>
                </a:lnSpc>
              </a:pPr>
              <a:r>
                <a:rPr lang="en-US" sz="3599" spc="53">
                  <a:solidFill>
                    <a:srgbClr val="F1F1F1"/>
                  </a:solidFill>
                  <a:latin typeface="Source Sans Pro 3"/>
                  <a:ea typeface="Source Sans Pro 3"/>
                  <a:cs typeface="Source Sans Pro 3"/>
                  <a:sym typeface="Source Sans Pro 3"/>
                </a:rPr>
                <a:t>Improve awareness of and access to member services</a:t>
              </a:r>
            </a:p>
          </p:txBody>
        </p:sp>
        <p:grpSp>
          <p:nvGrpSpPr>
            <p:cNvPr id="19" name="Group 19"/>
            <p:cNvGrpSpPr/>
            <p:nvPr/>
          </p:nvGrpSpPr>
          <p:grpSpPr>
            <a:xfrm>
              <a:off x="0" y="919168"/>
              <a:ext cx="6860254" cy="8981044"/>
              <a:chOff x="0" y="0"/>
              <a:chExt cx="1505319" cy="1970676"/>
            </a:xfrm>
          </p:grpSpPr>
          <p:sp>
            <p:nvSpPr>
              <p:cNvPr id="20" name="Freeform 20"/>
              <p:cNvSpPr/>
              <p:nvPr/>
            </p:nvSpPr>
            <p:spPr>
              <a:xfrm>
                <a:off x="0" y="0"/>
                <a:ext cx="1505320" cy="1970676"/>
              </a:xfrm>
              <a:custGeom>
                <a:avLst/>
                <a:gdLst/>
                <a:ahLst/>
                <a:cxnLst/>
                <a:rect l="l" t="t" r="r" b="b"/>
                <a:pathLst>
                  <a:path w="1505320" h="1970676">
                    <a:moveTo>
                      <a:pt x="76739" y="0"/>
                    </a:moveTo>
                    <a:lnTo>
                      <a:pt x="1428580" y="0"/>
                    </a:lnTo>
                    <a:cubicBezTo>
                      <a:pt x="1448933" y="0"/>
                      <a:pt x="1468452" y="8085"/>
                      <a:pt x="1482843" y="22476"/>
                    </a:cubicBezTo>
                    <a:cubicBezTo>
                      <a:pt x="1497235" y="36868"/>
                      <a:pt x="1505320" y="56387"/>
                      <a:pt x="1505320" y="76739"/>
                    </a:cubicBezTo>
                    <a:lnTo>
                      <a:pt x="1505320" y="1893937"/>
                    </a:lnTo>
                    <a:cubicBezTo>
                      <a:pt x="1505320" y="1914290"/>
                      <a:pt x="1497235" y="1933809"/>
                      <a:pt x="1482843" y="1948200"/>
                    </a:cubicBezTo>
                    <a:cubicBezTo>
                      <a:pt x="1468452" y="1962591"/>
                      <a:pt x="1448933" y="1970676"/>
                      <a:pt x="1428580" y="1970676"/>
                    </a:cubicBezTo>
                    <a:lnTo>
                      <a:pt x="76739" y="1970676"/>
                    </a:lnTo>
                    <a:cubicBezTo>
                      <a:pt x="56387" y="1970676"/>
                      <a:pt x="36868" y="1962591"/>
                      <a:pt x="22476" y="1948200"/>
                    </a:cubicBezTo>
                    <a:cubicBezTo>
                      <a:pt x="8085" y="1933809"/>
                      <a:pt x="0" y="1914290"/>
                      <a:pt x="0" y="1893937"/>
                    </a:cubicBezTo>
                    <a:lnTo>
                      <a:pt x="0" y="76739"/>
                    </a:lnTo>
                    <a:cubicBezTo>
                      <a:pt x="0" y="56387"/>
                      <a:pt x="8085" y="36868"/>
                      <a:pt x="22476" y="22476"/>
                    </a:cubicBezTo>
                    <a:cubicBezTo>
                      <a:pt x="36868" y="8085"/>
                      <a:pt x="56387" y="0"/>
                      <a:pt x="76739" y="0"/>
                    </a:cubicBezTo>
                    <a:close/>
                  </a:path>
                </a:pathLst>
              </a:custGeom>
              <a:solidFill>
                <a:srgbClr val="E6E6E6">
                  <a:alpha val="7843"/>
                </a:srgbClr>
              </a:solidFill>
            </p:spPr>
            <p:txBody>
              <a:bodyPr/>
              <a:lstStyle/>
              <a:p>
                <a:endParaRPr lang="en-US"/>
              </a:p>
            </p:txBody>
          </p:sp>
          <p:sp>
            <p:nvSpPr>
              <p:cNvPr id="21" name="TextBox 21"/>
              <p:cNvSpPr txBox="1"/>
              <p:nvPr/>
            </p:nvSpPr>
            <p:spPr>
              <a:xfrm>
                <a:off x="0" y="-57150"/>
                <a:ext cx="1505319" cy="2027826"/>
              </a:xfrm>
              <a:prstGeom prst="rect">
                <a:avLst/>
              </a:prstGeom>
            </p:spPr>
            <p:txBody>
              <a:bodyPr lIns="50800" tIns="50800" rIns="50800" bIns="50800" rtlCol="0" anchor="ctr"/>
              <a:lstStyle/>
              <a:p>
                <a:pPr algn="ctr">
                  <a:lnSpc>
                    <a:spcPts val="4479"/>
                  </a:lnSpc>
                </a:pPr>
                <a:endParaRPr/>
              </a:p>
            </p:txBody>
          </p:sp>
        </p:grpSp>
        <p:grpSp>
          <p:nvGrpSpPr>
            <p:cNvPr id="22" name="Group 22"/>
            <p:cNvGrpSpPr/>
            <p:nvPr/>
          </p:nvGrpSpPr>
          <p:grpSpPr>
            <a:xfrm>
              <a:off x="2504016" y="0"/>
              <a:ext cx="1852222" cy="185222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D0"/>
              </a:solidFill>
            </p:spPr>
            <p:txBody>
              <a:bodyPr/>
              <a:lstStyle/>
              <a:p>
                <a:endParaRPr lang="en-US"/>
              </a:p>
            </p:txBody>
          </p:sp>
          <p:sp>
            <p:nvSpPr>
              <p:cNvPr id="24" name="TextBox 24"/>
              <p:cNvSpPr txBox="1"/>
              <p:nvPr/>
            </p:nvSpPr>
            <p:spPr>
              <a:xfrm>
                <a:off x="76200" y="-47625"/>
                <a:ext cx="660400" cy="784225"/>
              </a:xfrm>
              <a:prstGeom prst="rect">
                <a:avLst/>
              </a:prstGeom>
            </p:spPr>
            <p:txBody>
              <a:bodyPr lIns="50800" tIns="50800" rIns="50800" bIns="50800" rtlCol="0" anchor="ctr"/>
              <a:lstStyle/>
              <a:p>
                <a:pPr algn="ctr">
                  <a:lnSpc>
                    <a:spcPts val="7199"/>
                  </a:lnSpc>
                </a:pPr>
                <a:r>
                  <a:rPr lang="en-US" sz="4799" b="1" spc="71">
                    <a:solidFill>
                      <a:srgbClr val="E6E6E6"/>
                    </a:solidFill>
                    <a:latin typeface="Source Sans 3 Heavy"/>
                    <a:ea typeface="Source Sans 3 Heavy"/>
                    <a:cs typeface="Source Sans 3 Heavy"/>
                    <a:sym typeface="Source Sans 3 Heavy"/>
                  </a:rPr>
                  <a:t>2</a:t>
                </a:r>
              </a:p>
            </p:txBody>
          </p:sp>
        </p:grpSp>
      </p:grpSp>
      <p:grpSp>
        <p:nvGrpSpPr>
          <p:cNvPr id="25" name="Group 25"/>
          <p:cNvGrpSpPr/>
          <p:nvPr/>
        </p:nvGrpSpPr>
        <p:grpSpPr>
          <a:xfrm>
            <a:off x="12345245" y="2098070"/>
            <a:ext cx="5145191" cy="7425159"/>
            <a:chOff x="0" y="0"/>
            <a:chExt cx="6860254" cy="9900212"/>
          </a:xfrm>
        </p:grpSpPr>
        <p:sp>
          <p:nvSpPr>
            <p:cNvPr id="26" name="Freeform 26"/>
            <p:cNvSpPr/>
            <p:nvPr/>
          </p:nvSpPr>
          <p:spPr>
            <a:xfrm>
              <a:off x="1970871" y="2318801"/>
              <a:ext cx="2918512" cy="3024365"/>
            </a:xfrm>
            <a:custGeom>
              <a:avLst/>
              <a:gdLst/>
              <a:ahLst/>
              <a:cxnLst/>
              <a:rect l="l" t="t" r="r" b="b"/>
              <a:pathLst>
                <a:path w="2918512" h="3024365">
                  <a:moveTo>
                    <a:pt x="0" y="0"/>
                  </a:moveTo>
                  <a:lnTo>
                    <a:pt x="2918512" y="0"/>
                  </a:lnTo>
                  <a:lnTo>
                    <a:pt x="2918512" y="3024364"/>
                  </a:lnTo>
                  <a:lnTo>
                    <a:pt x="0" y="302436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788489" y="6301683"/>
              <a:ext cx="5458642" cy="2442448"/>
            </a:xfrm>
            <a:prstGeom prst="rect">
              <a:avLst/>
            </a:prstGeom>
          </p:spPr>
          <p:txBody>
            <a:bodyPr lIns="0" tIns="0" rIns="0" bIns="0" rtlCol="0" anchor="t">
              <a:spAutoFit/>
            </a:bodyPr>
            <a:lstStyle/>
            <a:p>
              <a:pPr algn="l">
                <a:lnSpc>
                  <a:spcPts val="3599"/>
                </a:lnSpc>
              </a:pPr>
              <a:r>
                <a:rPr lang="en-US" sz="3599" spc="53">
                  <a:solidFill>
                    <a:srgbClr val="F1F1F1"/>
                  </a:solidFill>
                  <a:latin typeface="Source Sans Pro 3"/>
                  <a:ea typeface="Source Sans Pro 3"/>
                  <a:cs typeface="Source Sans Pro 3"/>
                  <a:sym typeface="Source Sans Pro 3"/>
                </a:rPr>
                <a:t>Deepen engagement to maximize the value of your membership</a:t>
              </a:r>
            </a:p>
          </p:txBody>
        </p:sp>
        <p:grpSp>
          <p:nvGrpSpPr>
            <p:cNvPr id="28" name="Group 28"/>
            <p:cNvGrpSpPr/>
            <p:nvPr/>
          </p:nvGrpSpPr>
          <p:grpSpPr>
            <a:xfrm>
              <a:off x="0" y="919168"/>
              <a:ext cx="6860254" cy="8981044"/>
              <a:chOff x="0" y="0"/>
              <a:chExt cx="1505319" cy="1970676"/>
            </a:xfrm>
          </p:grpSpPr>
          <p:sp>
            <p:nvSpPr>
              <p:cNvPr id="29" name="Freeform 29"/>
              <p:cNvSpPr/>
              <p:nvPr/>
            </p:nvSpPr>
            <p:spPr>
              <a:xfrm>
                <a:off x="0" y="0"/>
                <a:ext cx="1505320" cy="1970676"/>
              </a:xfrm>
              <a:custGeom>
                <a:avLst/>
                <a:gdLst/>
                <a:ahLst/>
                <a:cxnLst/>
                <a:rect l="l" t="t" r="r" b="b"/>
                <a:pathLst>
                  <a:path w="1505320" h="1970676">
                    <a:moveTo>
                      <a:pt x="76739" y="0"/>
                    </a:moveTo>
                    <a:lnTo>
                      <a:pt x="1428580" y="0"/>
                    </a:lnTo>
                    <a:cubicBezTo>
                      <a:pt x="1448933" y="0"/>
                      <a:pt x="1468452" y="8085"/>
                      <a:pt x="1482843" y="22476"/>
                    </a:cubicBezTo>
                    <a:cubicBezTo>
                      <a:pt x="1497235" y="36868"/>
                      <a:pt x="1505320" y="56387"/>
                      <a:pt x="1505320" y="76739"/>
                    </a:cubicBezTo>
                    <a:lnTo>
                      <a:pt x="1505320" y="1893937"/>
                    </a:lnTo>
                    <a:cubicBezTo>
                      <a:pt x="1505320" y="1914290"/>
                      <a:pt x="1497235" y="1933809"/>
                      <a:pt x="1482843" y="1948200"/>
                    </a:cubicBezTo>
                    <a:cubicBezTo>
                      <a:pt x="1468452" y="1962591"/>
                      <a:pt x="1448933" y="1970676"/>
                      <a:pt x="1428580" y="1970676"/>
                    </a:cubicBezTo>
                    <a:lnTo>
                      <a:pt x="76739" y="1970676"/>
                    </a:lnTo>
                    <a:cubicBezTo>
                      <a:pt x="56387" y="1970676"/>
                      <a:pt x="36868" y="1962591"/>
                      <a:pt x="22476" y="1948200"/>
                    </a:cubicBezTo>
                    <a:cubicBezTo>
                      <a:pt x="8085" y="1933809"/>
                      <a:pt x="0" y="1914290"/>
                      <a:pt x="0" y="1893937"/>
                    </a:cubicBezTo>
                    <a:lnTo>
                      <a:pt x="0" y="76739"/>
                    </a:lnTo>
                    <a:cubicBezTo>
                      <a:pt x="0" y="56387"/>
                      <a:pt x="8085" y="36868"/>
                      <a:pt x="22476" y="22476"/>
                    </a:cubicBezTo>
                    <a:cubicBezTo>
                      <a:pt x="36868" y="8085"/>
                      <a:pt x="56387" y="0"/>
                      <a:pt x="76739" y="0"/>
                    </a:cubicBezTo>
                    <a:close/>
                  </a:path>
                </a:pathLst>
              </a:custGeom>
              <a:solidFill>
                <a:srgbClr val="E6E6E6">
                  <a:alpha val="7843"/>
                </a:srgbClr>
              </a:solidFill>
            </p:spPr>
            <p:txBody>
              <a:bodyPr/>
              <a:lstStyle/>
              <a:p>
                <a:endParaRPr lang="en-US"/>
              </a:p>
            </p:txBody>
          </p:sp>
          <p:sp>
            <p:nvSpPr>
              <p:cNvPr id="30" name="TextBox 30"/>
              <p:cNvSpPr txBox="1"/>
              <p:nvPr/>
            </p:nvSpPr>
            <p:spPr>
              <a:xfrm>
                <a:off x="0" y="-57150"/>
                <a:ext cx="1505319" cy="2027826"/>
              </a:xfrm>
              <a:prstGeom prst="rect">
                <a:avLst/>
              </a:prstGeom>
            </p:spPr>
            <p:txBody>
              <a:bodyPr lIns="50800" tIns="50800" rIns="50800" bIns="50800" rtlCol="0" anchor="ctr"/>
              <a:lstStyle/>
              <a:p>
                <a:pPr algn="ctr">
                  <a:lnSpc>
                    <a:spcPts val="4479"/>
                  </a:lnSpc>
                </a:pPr>
                <a:endParaRPr/>
              </a:p>
            </p:txBody>
          </p:sp>
        </p:grpSp>
        <p:grpSp>
          <p:nvGrpSpPr>
            <p:cNvPr id="31" name="Group 31"/>
            <p:cNvGrpSpPr/>
            <p:nvPr/>
          </p:nvGrpSpPr>
          <p:grpSpPr>
            <a:xfrm>
              <a:off x="2504016" y="0"/>
              <a:ext cx="1852222" cy="185222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1D0"/>
              </a:solidFill>
            </p:spPr>
            <p:txBody>
              <a:bodyPr/>
              <a:lstStyle/>
              <a:p>
                <a:endParaRPr lang="en-US"/>
              </a:p>
            </p:txBody>
          </p:sp>
          <p:sp>
            <p:nvSpPr>
              <p:cNvPr id="33" name="TextBox 33"/>
              <p:cNvSpPr txBox="1"/>
              <p:nvPr/>
            </p:nvSpPr>
            <p:spPr>
              <a:xfrm>
                <a:off x="76200" y="-47625"/>
                <a:ext cx="660400" cy="784225"/>
              </a:xfrm>
              <a:prstGeom prst="rect">
                <a:avLst/>
              </a:prstGeom>
            </p:spPr>
            <p:txBody>
              <a:bodyPr lIns="50800" tIns="50800" rIns="50800" bIns="50800" rtlCol="0" anchor="ctr"/>
              <a:lstStyle/>
              <a:p>
                <a:pPr algn="ctr">
                  <a:lnSpc>
                    <a:spcPts val="7199"/>
                  </a:lnSpc>
                </a:pPr>
                <a:r>
                  <a:rPr lang="en-US" sz="4799" b="1" spc="71">
                    <a:solidFill>
                      <a:srgbClr val="E6E6E6"/>
                    </a:solidFill>
                    <a:latin typeface="Source Sans 3 Heavy"/>
                    <a:ea typeface="Source Sans 3 Heavy"/>
                    <a:cs typeface="Source Sans 3 Heavy"/>
                    <a:sym typeface="Source Sans 3 Heavy"/>
                  </a:rPr>
                  <a:t>3</a:t>
                </a:r>
              </a:p>
            </p:txBody>
          </p:sp>
        </p:grpSp>
      </p:grpSp>
      <p:sp>
        <p:nvSpPr>
          <p:cNvPr id="34" name="Freeform 34"/>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812083" y="595894"/>
            <a:ext cx="11691552" cy="1251492"/>
            <a:chOff x="0" y="0"/>
            <a:chExt cx="3079257" cy="329611"/>
          </a:xfrm>
        </p:grpSpPr>
        <p:sp>
          <p:nvSpPr>
            <p:cNvPr id="3" name="Freeform 3"/>
            <p:cNvSpPr/>
            <p:nvPr/>
          </p:nvSpPr>
          <p:spPr>
            <a:xfrm>
              <a:off x="0" y="0"/>
              <a:ext cx="3079257" cy="329611"/>
            </a:xfrm>
            <a:custGeom>
              <a:avLst/>
              <a:gdLst/>
              <a:ahLst/>
              <a:cxnLst/>
              <a:rect l="l" t="t" r="r" b="b"/>
              <a:pathLst>
                <a:path w="3079257" h="329611">
                  <a:moveTo>
                    <a:pt x="19865" y="0"/>
                  </a:moveTo>
                  <a:lnTo>
                    <a:pt x="3059391" y="0"/>
                  </a:lnTo>
                  <a:cubicBezTo>
                    <a:pt x="3070363" y="0"/>
                    <a:pt x="3079257" y="8894"/>
                    <a:pt x="3079257" y="19865"/>
                  </a:cubicBezTo>
                  <a:lnTo>
                    <a:pt x="3079257" y="309746"/>
                  </a:lnTo>
                  <a:cubicBezTo>
                    <a:pt x="3079257" y="320717"/>
                    <a:pt x="3070363" y="329611"/>
                    <a:pt x="3059391" y="329611"/>
                  </a:cubicBezTo>
                  <a:lnTo>
                    <a:pt x="19865" y="329611"/>
                  </a:lnTo>
                  <a:cubicBezTo>
                    <a:pt x="8894" y="329611"/>
                    <a:pt x="0" y="320717"/>
                    <a:pt x="0" y="309746"/>
                  </a:cubicBezTo>
                  <a:lnTo>
                    <a:pt x="0" y="19865"/>
                  </a:lnTo>
                  <a:cubicBezTo>
                    <a:pt x="0" y="8894"/>
                    <a:pt x="8894" y="0"/>
                    <a:pt x="19865" y="0"/>
                  </a:cubicBezTo>
                  <a:close/>
                </a:path>
              </a:pathLst>
            </a:custGeom>
            <a:solidFill>
              <a:srgbClr val="F1F1F1"/>
            </a:solidFill>
          </p:spPr>
          <p:txBody>
            <a:bodyPr/>
            <a:lstStyle/>
            <a:p>
              <a:endParaRPr lang="en-US"/>
            </a:p>
          </p:txBody>
        </p:sp>
        <p:sp>
          <p:nvSpPr>
            <p:cNvPr id="4" name="TextBox 4"/>
            <p:cNvSpPr txBox="1"/>
            <p:nvPr/>
          </p:nvSpPr>
          <p:spPr>
            <a:xfrm>
              <a:off x="0" y="-66675"/>
              <a:ext cx="3079257" cy="396286"/>
            </a:xfrm>
            <a:prstGeom prst="rect">
              <a:avLst/>
            </a:prstGeom>
          </p:spPr>
          <p:txBody>
            <a:bodyPr lIns="50800" tIns="50800" rIns="50800" bIns="50800" rtlCol="0" anchor="ctr"/>
            <a:lstStyle/>
            <a:p>
              <a:pPr algn="ctr">
                <a:lnSpc>
                  <a:spcPts val="2700"/>
                </a:lnSpc>
              </a:pPr>
              <a:endParaRPr/>
            </a:p>
          </p:txBody>
        </p:sp>
      </p:grpSp>
      <p:sp>
        <p:nvSpPr>
          <p:cNvPr id="5" name="TextBox 5"/>
          <p:cNvSpPr txBox="1"/>
          <p:nvPr/>
        </p:nvSpPr>
        <p:spPr>
          <a:xfrm>
            <a:off x="1186581" y="941604"/>
            <a:ext cx="9250177"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YOUR AAVSB BOARD OF DIRECTORS</a:t>
            </a:r>
          </a:p>
        </p:txBody>
      </p:sp>
      <p:grpSp>
        <p:nvGrpSpPr>
          <p:cNvPr id="6" name="Group 6"/>
          <p:cNvGrpSpPr/>
          <p:nvPr/>
        </p:nvGrpSpPr>
        <p:grpSpPr>
          <a:xfrm>
            <a:off x="14196398" y="2781749"/>
            <a:ext cx="3162565" cy="3448679"/>
            <a:chOff x="0" y="0"/>
            <a:chExt cx="6350000" cy="6924476"/>
          </a:xfrm>
        </p:grpSpPr>
        <p:sp>
          <p:nvSpPr>
            <p:cNvPr id="7" name="Freeform 7"/>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3"/>
              <a:stretch>
                <a:fillRect l="-9825" t="-6855" r="-12818" b="-62189"/>
              </a:stretch>
            </a:blipFill>
          </p:spPr>
          <p:txBody>
            <a:bodyPr/>
            <a:lstStyle/>
            <a:p>
              <a:endParaRPr lang="en-US"/>
            </a:p>
          </p:txBody>
        </p:sp>
      </p:grpSp>
      <p:grpSp>
        <p:nvGrpSpPr>
          <p:cNvPr id="8" name="Group 8"/>
          <p:cNvGrpSpPr/>
          <p:nvPr/>
        </p:nvGrpSpPr>
        <p:grpSpPr>
          <a:xfrm>
            <a:off x="14199835" y="5145684"/>
            <a:ext cx="3155691" cy="1137223"/>
            <a:chOff x="0" y="0"/>
            <a:chExt cx="830360" cy="299239"/>
          </a:xfrm>
        </p:grpSpPr>
        <p:sp>
          <p:nvSpPr>
            <p:cNvPr id="9" name="Freeform 9"/>
            <p:cNvSpPr/>
            <p:nvPr/>
          </p:nvSpPr>
          <p:spPr>
            <a:xfrm>
              <a:off x="0" y="0"/>
              <a:ext cx="830360" cy="299239"/>
            </a:xfrm>
            <a:custGeom>
              <a:avLst/>
              <a:gdLst/>
              <a:ahLst/>
              <a:cxnLst/>
              <a:rect l="l" t="t" r="r" b="b"/>
              <a:pathLst>
                <a:path w="830360" h="299239">
                  <a:moveTo>
                    <a:pt x="0" y="0"/>
                  </a:moveTo>
                  <a:lnTo>
                    <a:pt x="830360" y="0"/>
                  </a:lnTo>
                  <a:lnTo>
                    <a:pt x="830360" y="299239"/>
                  </a:lnTo>
                  <a:lnTo>
                    <a:pt x="0" y="299239"/>
                  </a:lnTo>
                  <a:close/>
                </a:path>
              </a:pathLst>
            </a:custGeom>
            <a:solidFill>
              <a:srgbClr val="1C4078">
                <a:alpha val="49804"/>
              </a:srgbClr>
            </a:solidFill>
          </p:spPr>
          <p:txBody>
            <a:bodyPr/>
            <a:lstStyle/>
            <a:p>
              <a:endParaRPr lang="en-US"/>
            </a:p>
          </p:txBody>
        </p:sp>
        <p:sp>
          <p:nvSpPr>
            <p:cNvPr id="10" name="TextBox 10"/>
            <p:cNvSpPr txBox="1"/>
            <p:nvPr/>
          </p:nvSpPr>
          <p:spPr>
            <a:xfrm>
              <a:off x="0" y="-66675"/>
              <a:ext cx="830360" cy="365914"/>
            </a:xfrm>
            <a:prstGeom prst="rect">
              <a:avLst/>
            </a:prstGeom>
          </p:spPr>
          <p:txBody>
            <a:bodyPr lIns="50800" tIns="50800" rIns="50800" bIns="50800" rtlCol="0" anchor="ctr"/>
            <a:lstStyle/>
            <a:p>
              <a:pPr algn="ctr">
                <a:lnSpc>
                  <a:spcPts val="2700"/>
                </a:lnSpc>
              </a:pPr>
              <a:endParaRPr/>
            </a:p>
          </p:txBody>
        </p:sp>
      </p:grpSp>
      <p:grpSp>
        <p:nvGrpSpPr>
          <p:cNvPr id="11" name="Group 11"/>
          <p:cNvGrpSpPr/>
          <p:nvPr/>
        </p:nvGrpSpPr>
        <p:grpSpPr>
          <a:xfrm>
            <a:off x="14346290" y="5335235"/>
            <a:ext cx="1110734" cy="346217"/>
            <a:chOff x="0" y="0"/>
            <a:chExt cx="1167680" cy="363967"/>
          </a:xfrm>
        </p:grpSpPr>
        <p:sp>
          <p:nvSpPr>
            <p:cNvPr id="12" name="Freeform 12"/>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13" name="TextBox 13"/>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14" name="TextBox 14"/>
          <p:cNvSpPr txBox="1"/>
          <p:nvPr/>
        </p:nvSpPr>
        <p:spPr>
          <a:xfrm>
            <a:off x="14346290" y="5711195"/>
            <a:ext cx="2468958"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Mark Chmielewicz, DVM</a:t>
            </a:r>
          </a:p>
          <a:p>
            <a:pPr algn="l">
              <a:lnSpc>
                <a:spcPts val="1999"/>
              </a:lnSpc>
            </a:pPr>
            <a:r>
              <a:rPr lang="en-US" sz="1801" spc="27">
                <a:solidFill>
                  <a:srgbClr val="FFFFFF"/>
                </a:solidFill>
                <a:latin typeface="Source Sans Pro 2"/>
                <a:ea typeface="Source Sans Pro 2"/>
                <a:cs typeface="Source Sans Pro 2"/>
                <a:sym typeface="Source Sans Pro 2"/>
              </a:rPr>
              <a:t>(New York)</a:t>
            </a:r>
          </a:p>
        </p:txBody>
      </p:sp>
      <p:grpSp>
        <p:nvGrpSpPr>
          <p:cNvPr id="15" name="Group 15"/>
          <p:cNvGrpSpPr/>
          <p:nvPr/>
        </p:nvGrpSpPr>
        <p:grpSpPr>
          <a:xfrm>
            <a:off x="1028700" y="6363561"/>
            <a:ext cx="3162565" cy="3448679"/>
            <a:chOff x="0" y="0"/>
            <a:chExt cx="6350000" cy="6924476"/>
          </a:xfrm>
        </p:grpSpPr>
        <p:sp>
          <p:nvSpPr>
            <p:cNvPr id="16" name="Freeform 16"/>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4"/>
              <a:stretch>
                <a:fillRect l="-4512" r="-4512"/>
              </a:stretch>
            </a:blipFill>
          </p:spPr>
          <p:txBody>
            <a:bodyPr/>
            <a:lstStyle/>
            <a:p>
              <a:endParaRPr lang="en-US"/>
            </a:p>
          </p:txBody>
        </p:sp>
      </p:grpSp>
      <p:grpSp>
        <p:nvGrpSpPr>
          <p:cNvPr id="17" name="Group 17"/>
          <p:cNvGrpSpPr/>
          <p:nvPr/>
        </p:nvGrpSpPr>
        <p:grpSpPr>
          <a:xfrm>
            <a:off x="1032137" y="8826855"/>
            <a:ext cx="3155691" cy="1054972"/>
            <a:chOff x="0" y="0"/>
            <a:chExt cx="830360" cy="277596"/>
          </a:xfrm>
        </p:grpSpPr>
        <p:sp>
          <p:nvSpPr>
            <p:cNvPr id="18" name="Freeform 18"/>
            <p:cNvSpPr/>
            <p:nvPr/>
          </p:nvSpPr>
          <p:spPr>
            <a:xfrm>
              <a:off x="0" y="0"/>
              <a:ext cx="830360" cy="277596"/>
            </a:xfrm>
            <a:custGeom>
              <a:avLst/>
              <a:gdLst/>
              <a:ahLst/>
              <a:cxnLst/>
              <a:rect l="l" t="t" r="r" b="b"/>
              <a:pathLst>
                <a:path w="830360" h="277596">
                  <a:moveTo>
                    <a:pt x="0" y="0"/>
                  </a:moveTo>
                  <a:lnTo>
                    <a:pt x="830360" y="0"/>
                  </a:lnTo>
                  <a:lnTo>
                    <a:pt x="830360" y="277596"/>
                  </a:lnTo>
                  <a:lnTo>
                    <a:pt x="0" y="277596"/>
                  </a:lnTo>
                  <a:close/>
                </a:path>
              </a:pathLst>
            </a:custGeom>
            <a:solidFill>
              <a:srgbClr val="1C4078">
                <a:alpha val="49804"/>
              </a:srgbClr>
            </a:solidFill>
          </p:spPr>
          <p:txBody>
            <a:bodyPr/>
            <a:lstStyle/>
            <a:p>
              <a:endParaRPr lang="en-US"/>
            </a:p>
          </p:txBody>
        </p:sp>
        <p:sp>
          <p:nvSpPr>
            <p:cNvPr id="19" name="TextBox 19"/>
            <p:cNvSpPr txBox="1"/>
            <p:nvPr/>
          </p:nvSpPr>
          <p:spPr>
            <a:xfrm>
              <a:off x="0" y="-66675"/>
              <a:ext cx="830360" cy="344271"/>
            </a:xfrm>
            <a:prstGeom prst="rect">
              <a:avLst/>
            </a:prstGeom>
          </p:spPr>
          <p:txBody>
            <a:bodyPr lIns="50800" tIns="50800" rIns="50800" bIns="50800" rtlCol="0" anchor="ctr"/>
            <a:lstStyle/>
            <a:p>
              <a:pPr algn="ctr">
                <a:lnSpc>
                  <a:spcPts val="2700"/>
                </a:lnSpc>
              </a:pPr>
              <a:endParaRPr/>
            </a:p>
          </p:txBody>
        </p:sp>
      </p:grpSp>
      <p:grpSp>
        <p:nvGrpSpPr>
          <p:cNvPr id="20" name="Group 20"/>
          <p:cNvGrpSpPr/>
          <p:nvPr/>
        </p:nvGrpSpPr>
        <p:grpSpPr>
          <a:xfrm>
            <a:off x="1109403" y="8910078"/>
            <a:ext cx="1110734" cy="346217"/>
            <a:chOff x="0" y="0"/>
            <a:chExt cx="1167680" cy="363967"/>
          </a:xfrm>
        </p:grpSpPr>
        <p:sp>
          <p:nvSpPr>
            <p:cNvPr id="21" name="Freeform 21"/>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22" name="TextBox 22"/>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23" name="TextBox 23"/>
          <p:cNvSpPr txBox="1"/>
          <p:nvPr/>
        </p:nvSpPr>
        <p:spPr>
          <a:xfrm>
            <a:off x="1186727" y="9279738"/>
            <a:ext cx="2111590"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Holly Lunsford, DVM</a:t>
            </a:r>
          </a:p>
          <a:p>
            <a:pPr algn="l">
              <a:lnSpc>
                <a:spcPts val="1999"/>
              </a:lnSpc>
            </a:pPr>
            <a:r>
              <a:rPr lang="en-US" sz="1801" spc="27">
                <a:solidFill>
                  <a:srgbClr val="FFFFFF"/>
                </a:solidFill>
                <a:latin typeface="Source Sans Pro 2"/>
                <a:ea typeface="Source Sans Pro 2"/>
                <a:cs typeface="Source Sans Pro 2"/>
                <a:sym typeface="Source Sans Pro 2"/>
              </a:rPr>
              <a:t>(Oklahoma)</a:t>
            </a:r>
          </a:p>
        </p:txBody>
      </p:sp>
      <p:grpSp>
        <p:nvGrpSpPr>
          <p:cNvPr id="24" name="Group 24"/>
          <p:cNvGrpSpPr/>
          <p:nvPr/>
        </p:nvGrpSpPr>
        <p:grpSpPr>
          <a:xfrm>
            <a:off x="1028700" y="2819884"/>
            <a:ext cx="3162565" cy="3448679"/>
            <a:chOff x="0" y="0"/>
            <a:chExt cx="6350000" cy="6924476"/>
          </a:xfrm>
        </p:grpSpPr>
        <p:sp>
          <p:nvSpPr>
            <p:cNvPr id="25" name="Freeform 25"/>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5"/>
              <a:stretch>
                <a:fillRect t="-7415" b="-30417"/>
              </a:stretch>
            </a:blipFill>
          </p:spPr>
          <p:txBody>
            <a:bodyPr/>
            <a:lstStyle/>
            <a:p>
              <a:endParaRPr lang="en-US"/>
            </a:p>
          </p:txBody>
        </p:sp>
      </p:grpSp>
      <p:grpSp>
        <p:nvGrpSpPr>
          <p:cNvPr id="26" name="Group 26"/>
          <p:cNvGrpSpPr/>
          <p:nvPr/>
        </p:nvGrpSpPr>
        <p:grpSpPr>
          <a:xfrm>
            <a:off x="1032137" y="5167205"/>
            <a:ext cx="3155691" cy="1096634"/>
            <a:chOff x="0" y="0"/>
            <a:chExt cx="830360" cy="288559"/>
          </a:xfrm>
        </p:grpSpPr>
        <p:sp>
          <p:nvSpPr>
            <p:cNvPr id="27" name="Freeform 27"/>
            <p:cNvSpPr/>
            <p:nvPr/>
          </p:nvSpPr>
          <p:spPr>
            <a:xfrm>
              <a:off x="0" y="0"/>
              <a:ext cx="830360" cy="288559"/>
            </a:xfrm>
            <a:custGeom>
              <a:avLst/>
              <a:gdLst/>
              <a:ahLst/>
              <a:cxnLst/>
              <a:rect l="l" t="t" r="r" b="b"/>
              <a:pathLst>
                <a:path w="830360" h="288559">
                  <a:moveTo>
                    <a:pt x="0" y="0"/>
                  </a:moveTo>
                  <a:lnTo>
                    <a:pt x="830360" y="0"/>
                  </a:lnTo>
                  <a:lnTo>
                    <a:pt x="830360" y="288559"/>
                  </a:lnTo>
                  <a:lnTo>
                    <a:pt x="0" y="288559"/>
                  </a:lnTo>
                  <a:close/>
                </a:path>
              </a:pathLst>
            </a:custGeom>
            <a:solidFill>
              <a:srgbClr val="1C4078">
                <a:alpha val="49804"/>
              </a:srgbClr>
            </a:solidFill>
          </p:spPr>
          <p:txBody>
            <a:bodyPr/>
            <a:lstStyle/>
            <a:p>
              <a:endParaRPr lang="en-US"/>
            </a:p>
          </p:txBody>
        </p:sp>
        <p:sp>
          <p:nvSpPr>
            <p:cNvPr id="28" name="TextBox 28"/>
            <p:cNvSpPr txBox="1"/>
            <p:nvPr/>
          </p:nvSpPr>
          <p:spPr>
            <a:xfrm>
              <a:off x="0" y="-66675"/>
              <a:ext cx="830360" cy="355234"/>
            </a:xfrm>
            <a:prstGeom prst="rect">
              <a:avLst/>
            </a:prstGeom>
          </p:spPr>
          <p:txBody>
            <a:bodyPr lIns="50800" tIns="50800" rIns="50800" bIns="50800" rtlCol="0" anchor="ctr"/>
            <a:lstStyle/>
            <a:p>
              <a:pPr algn="ctr">
                <a:lnSpc>
                  <a:spcPts val="2700"/>
                </a:lnSpc>
              </a:pPr>
              <a:endParaRPr/>
            </a:p>
          </p:txBody>
        </p:sp>
      </p:grpSp>
      <p:grpSp>
        <p:nvGrpSpPr>
          <p:cNvPr id="29" name="Group 29"/>
          <p:cNvGrpSpPr/>
          <p:nvPr/>
        </p:nvGrpSpPr>
        <p:grpSpPr>
          <a:xfrm>
            <a:off x="1117136" y="5335235"/>
            <a:ext cx="1308972" cy="346217"/>
            <a:chOff x="0" y="0"/>
            <a:chExt cx="1376081" cy="363967"/>
          </a:xfrm>
        </p:grpSpPr>
        <p:sp>
          <p:nvSpPr>
            <p:cNvPr id="30" name="Freeform 30"/>
            <p:cNvSpPr/>
            <p:nvPr/>
          </p:nvSpPr>
          <p:spPr>
            <a:xfrm>
              <a:off x="0" y="0"/>
              <a:ext cx="1376081" cy="363967"/>
            </a:xfrm>
            <a:custGeom>
              <a:avLst/>
              <a:gdLst/>
              <a:ahLst/>
              <a:cxnLst/>
              <a:rect l="l" t="t" r="r" b="b"/>
              <a:pathLst>
                <a:path w="1376081" h="363967">
                  <a:moveTo>
                    <a:pt x="1172881" y="0"/>
                  </a:moveTo>
                  <a:cubicBezTo>
                    <a:pt x="1285105" y="0"/>
                    <a:pt x="1376081" y="81477"/>
                    <a:pt x="1376081" y="181984"/>
                  </a:cubicBezTo>
                  <a:cubicBezTo>
                    <a:pt x="1376081" y="282490"/>
                    <a:pt x="1285105" y="363967"/>
                    <a:pt x="1172881"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31" name="TextBox 31"/>
            <p:cNvSpPr txBox="1"/>
            <p:nvPr/>
          </p:nvSpPr>
          <p:spPr>
            <a:xfrm>
              <a:off x="0" y="-28575"/>
              <a:ext cx="1376081"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PRESIDENT</a:t>
              </a:r>
            </a:p>
          </p:txBody>
        </p:sp>
      </p:grpSp>
      <p:sp>
        <p:nvSpPr>
          <p:cNvPr id="32" name="TextBox 32"/>
          <p:cNvSpPr txBox="1"/>
          <p:nvPr/>
        </p:nvSpPr>
        <p:spPr>
          <a:xfrm>
            <a:off x="1229719" y="5718706"/>
            <a:ext cx="2798069" cy="754593"/>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Timothy Kolb, DVM </a:t>
            </a:r>
          </a:p>
          <a:p>
            <a:pPr algn="l">
              <a:lnSpc>
                <a:spcPts val="1999"/>
              </a:lnSpc>
            </a:pPr>
            <a:r>
              <a:rPr lang="en-US" sz="1801" spc="27">
                <a:solidFill>
                  <a:srgbClr val="FFFFFF"/>
                </a:solidFill>
                <a:latin typeface="Source Sans Pro 2"/>
                <a:ea typeface="Source Sans Pro 2"/>
                <a:cs typeface="Source Sans Pro 2"/>
                <a:sym typeface="Source Sans Pro 2"/>
              </a:rPr>
              <a:t>(Ohio)</a:t>
            </a:r>
          </a:p>
          <a:p>
            <a:pPr algn="l">
              <a:lnSpc>
                <a:spcPts val="1999"/>
              </a:lnSpc>
            </a:pPr>
            <a:endParaRPr lang="en-US" sz="1801" spc="27">
              <a:solidFill>
                <a:srgbClr val="FFFFFF"/>
              </a:solidFill>
              <a:latin typeface="Source Sans Pro 2"/>
              <a:ea typeface="Source Sans Pro 2"/>
              <a:cs typeface="Source Sans Pro 2"/>
              <a:sym typeface="Source Sans Pro 2"/>
            </a:endParaRPr>
          </a:p>
        </p:txBody>
      </p:sp>
      <p:grpSp>
        <p:nvGrpSpPr>
          <p:cNvPr id="33" name="Group 33"/>
          <p:cNvGrpSpPr/>
          <p:nvPr/>
        </p:nvGrpSpPr>
        <p:grpSpPr>
          <a:xfrm>
            <a:off x="4294735" y="2800817"/>
            <a:ext cx="3162565" cy="3448679"/>
            <a:chOff x="0" y="0"/>
            <a:chExt cx="6350000" cy="6924476"/>
          </a:xfrm>
        </p:grpSpPr>
        <p:sp>
          <p:nvSpPr>
            <p:cNvPr id="34" name="Freeform 34"/>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6"/>
              <a:stretch>
                <a:fillRect t="-11014" b="-27576"/>
              </a:stretch>
            </a:blipFill>
          </p:spPr>
          <p:txBody>
            <a:bodyPr/>
            <a:lstStyle/>
            <a:p>
              <a:endParaRPr lang="en-US"/>
            </a:p>
          </p:txBody>
        </p:sp>
      </p:grpSp>
      <p:grpSp>
        <p:nvGrpSpPr>
          <p:cNvPr id="35" name="Group 35"/>
          <p:cNvGrpSpPr/>
          <p:nvPr/>
        </p:nvGrpSpPr>
        <p:grpSpPr>
          <a:xfrm>
            <a:off x="4298172" y="5167205"/>
            <a:ext cx="3155691" cy="1115702"/>
            <a:chOff x="0" y="0"/>
            <a:chExt cx="830360" cy="293576"/>
          </a:xfrm>
        </p:grpSpPr>
        <p:sp>
          <p:nvSpPr>
            <p:cNvPr id="36" name="Freeform 36"/>
            <p:cNvSpPr/>
            <p:nvPr/>
          </p:nvSpPr>
          <p:spPr>
            <a:xfrm>
              <a:off x="0" y="0"/>
              <a:ext cx="830360" cy="293576"/>
            </a:xfrm>
            <a:custGeom>
              <a:avLst/>
              <a:gdLst/>
              <a:ahLst/>
              <a:cxnLst/>
              <a:rect l="l" t="t" r="r" b="b"/>
              <a:pathLst>
                <a:path w="830360" h="293576">
                  <a:moveTo>
                    <a:pt x="0" y="0"/>
                  </a:moveTo>
                  <a:lnTo>
                    <a:pt x="830360" y="0"/>
                  </a:lnTo>
                  <a:lnTo>
                    <a:pt x="830360" y="293576"/>
                  </a:lnTo>
                  <a:lnTo>
                    <a:pt x="0" y="293576"/>
                  </a:lnTo>
                  <a:close/>
                </a:path>
              </a:pathLst>
            </a:custGeom>
            <a:solidFill>
              <a:srgbClr val="1C4078">
                <a:alpha val="49804"/>
              </a:srgbClr>
            </a:solidFill>
          </p:spPr>
          <p:txBody>
            <a:bodyPr/>
            <a:lstStyle/>
            <a:p>
              <a:endParaRPr lang="en-US"/>
            </a:p>
          </p:txBody>
        </p:sp>
        <p:sp>
          <p:nvSpPr>
            <p:cNvPr id="37" name="TextBox 37"/>
            <p:cNvSpPr txBox="1"/>
            <p:nvPr/>
          </p:nvSpPr>
          <p:spPr>
            <a:xfrm>
              <a:off x="0" y="-66675"/>
              <a:ext cx="830360" cy="360251"/>
            </a:xfrm>
            <a:prstGeom prst="rect">
              <a:avLst/>
            </a:prstGeom>
          </p:spPr>
          <p:txBody>
            <a:bodyPr lIns="50800" tIns="50800" rIns="50800" bIns="50800" rtlCol="0" anchor="ctr"/>
            <a:lstStyle/>
            <a:p>
              <a:pPr algn="ctr">
                <a:lnSpc>
                  <a:spcPts val="2700"/>
                </a:lnSpc>
              </a:pPr>
              <a:endParaRPr/>
            </a:p>
          </p:txBody>
        </p:sp>
      </p:grpSp>
      <p:grpSp>
        <p:nvGrpSpPr>
          <p:cNvPr id="38" name="Group 38"/>
          <p:cNvGrpSpPr/>
          <p:nvPr/>
        </p:nvGrpSpPr>
        <p:grpSpPr>
          <a:xfrm>
            <a:off x="4389679" y="5335235"/>
            <a:ext cx="2617944" cy="346217"/>
            <a:chOff x="0" y="0"/>
            <a:chExt cx="2752162" cy="363967"/>
          </a:xfrm>
        </p:grpSpPr>
        <p:sp>
          <p:nvSpPr>
            <p:cNvPr id="39" name="Freeform 39"/>
            <p:cNvSpPr/>
            <p:nvPr/>
          </p:nvSpPr>
          <p:spPr>
            <a:xfrm>
              <a:off x="0" y="0"/>
              <a:ext cx="2752162" cy="363967"/>
            </a:xfrm>
            <a:custGeom>
              <a:avLst/>
              <a:gdLst/>
              <a:ahLst/>
              <a:cxnLst/>
              <a:rect l="l" t="t" r="r" b="b"/>
              <a:pathLst>
                <a:path w="2752162" h="363967">
                  <a:moveTo>
                    <a:pt x="2548962" y="0"/>
                  </a:moveTo>
                  <a:cubicBezTo>
                    <a:pt x="2661186" y="0"/>
                    <a:pt x="2752162" y="81477"/>
                    <a:pt x="2752162" y="181984"/>
                  </a:cubicBezTo>
                  <a:cubicBezTo>
                    <a:pt x="2752162" y="282490"/>
                    <a:pt x="2661186" y="363967"/>
                    <a:pt x="2548962"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40" name="TextBox 40"/>
            <p:cNvSpPr txBox="1"/>
            <p:nvPr/>
          </p:nvSpPr>
          <p:spPr>
            <a:xfrm>
              <a:off x="0" y="-28575"/>
              <a:ext cx="2752162"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IMMEDIATE PAST PRESIDENT</a:t>
              </a:r>
            </a:p>
          </p:txBody>
        </p:sp>
      </p:grpSp>
      <p:sp>
        <p:nvSpPr>
          <p:cNvPr id="41" name="TextBox 41"/>
          <p:cNvSpPr txBox="1"/>
          <p:nvPr/>
        </p:nvSpPr>
        <p:spPr>
          <a:xfrm>
            <a:off x="4487620" y="5718706"/>
            <a:ext cx="2459276"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Frank Richardson, DVM </a:t>
            </a:r>
          </a:p>
          <a:p>
            <a:pPr algn="l">
              <a:lnSpc>
                <a:spcPts val="1999"/>
              </a:lnSpc>
            </a:pPr>
            <a:r>
              <a:rPr lang="en-US" sz="1801" spc="27">
                <a:solidFill>
                  <a:srgbClr val="FFFFFF"/>
                </a:solidFill>
                <a:latin typeface="Source Sans Pro 2"/>
                <a:ea typeface="Source Sans Pro 2"/>
                <a:cs typeface="Source Sans Pro 2"/>
                <a:sym typeface="Source Sans Pro 2"/>
              </a:rPr>
              <a:t>(Nova Scotia)</a:t>
            </a:r>
          </a:p>
        </p:txBody>
      </p:sp>
      <p:grpSp>
        <p:nvGrpSpPr>
          <p:cNvPr id="42" name="Group 42"/>
          <p:cNvGrpSpPr/>
          <p:nvPr/>
        </p:nvGrpSpPr>
        <p:grpSpPr>
          <a:xfrm>
            <a:off x="7584837" y="2781749"/>
            <a:ext cx="3162565" cy="3448679"/>
            <a:chOff x="0" y="0"/>
            <a:chExt cx="6350000" cy="6924476"/>
          </a:xfrm>
        </p:grpSpPr>
        <p:sp>
          <p:nvSpPr>
            <p:cNvPr id="43" name="Freeform 43"/>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7"/>
              <a:stretch>
                <a:fillRect l="-501" t="-11027" r="-10129" b="-41458"/>
              </a:stretch>
            </a:blipFill>
          </p:spPr>
          <p:txBody>
            <a:bodyPr/>
            <a:lstStyle/>
            <a:p>
              <a:endParaRPr lang="en-US"/>
            </a:p>
          </p:txBody>
        </p:sp>
      </p:grpSp>
      <p:grpSp>
        <p:nvGrpSpPr>
          <p:cNvPr id="44" name="Group 44"/>
          <p:cNvGrpSpPr/>
          <p:nvPr/>
        </p:nvGrpSpPr>
        <p:grpSpPr>
          <a:xfrm>
            <a:off x="7588275" y="5167205"/>
            <a:ext cx="3155691" cy="1115702"/>
            <a:chOff x="0" y="0"/>
            <a:chExt cx="830360" cy="293576"/>
          </a:xfrm>
        </p:grpSpPr>
        <p:sp>
          <p:nvSpPr>
            <p:cNvPr id="45" name="Freeform 45"/>
            <p:cNvSpPr/>
            <p:nvPr/>
          </p:nvSpPr>
          <p:spPr>
            <a:xfrm>
              <a:off x="0" y="0"/>
              <a:ext cx="830360" cy="293576"/>
            </a:xfrm>
            <a:custGeom>
              <a:avLst/>
              <a:gdLst/>
              <a:ahLst/>
              <a:cxnLst/>
              <a:rect l="l" t="t" r="r" b="b"/>
              <a:pathLst>
                <a:path w="830360" h="293576">
                  <a:moveTo>
                    <a:pt x="0" y="0"/>
                  </a:moveTo>
                  <a:lnTo>
                    <a:pt x="830360" y="0"/>
                  </a:lnTo>
                  <a:lnTo>
                    <a:pt x="830360" y="293576"/>
                  </a:lnTo>
                  <a:lnTo>
                    <a:pt x="0" y="293576"/>
                  </a:lnTo>
                  <a:close/>
                </a:path>
              </a:pathLst>
            </a:custGeom>
            <a:solidFill>
              <a:srgbClr val="1C4078">
                <a:alpha val="49804"/>
              </a:srgbClr>
            </a:solidFill>
          </p:spPr>
          <p:txBody>
            <a:bodyPr/>
            <a:lstStyle/>
            <a:p>
              <a:endParaRPr lang="en-US"/>
            </a:p>
          </p:txBody>
        </p:sp>
        <p:sp>
          <p:nvSpPr>
            <p:cNvPr id="46" name="TextBox 46"/>
            <p:cNvSpPr txBox="1"/>
            <p:nvPr/>
          </p:nvSpPr>
          <p:spPr>
            <a:xfrm>
              <a:off x="0" y="-66675"/>
              <a:ext cx="830360" cy="360251"/>
            </a:xfrm>
            <a:prstGeom prst="rect">
              <a:avLst/>
            </a:prstGeom>
          </p:spPr>
          <p:txBody>
            <a:bodyPr lIns="50800" tIns="50800" rIns="50800" bIns="50800" rtlCol="0" anchor="ctr"/>
            <a:lstStyle/>
            <a:p>
              <a:pPr algn="ctr">
                <a:lnSpc>
                  <a:spcPts val="2700"/>
                </a:lnSpc>
              </a:pPr>
              <a:endParaRPr/>
            </a:p>
          </p:txBody>
        </p:sp>
      </p:grpSp>
      <p:grpSp>
        <p:nvGrpSpPr>
          <p:cNvPr id="47" name="Group 47"/>
          <p:cNvGrpSpPr/>
          <p:nvPr/>
        </p:nvGrpSpPr>
        <p:grpSpPr>
          <a:xfrm>
            <a:off x="7682485" y="5335235"/>
            <a:ext cx="1761214" cy="346217"/>
            <a:chOff x="0" y="0"/>
            <a:chExt cx="1851509" cy="363967"/>
          </a:xfrm>
        </p:grpSpPr>
        <p:sp>
          <p:nvSpPr>
            <p:cNvPr id="48" name="Freeform 48"/>
            <p:cNvSpPr/>
            <p:nvPr/>
          </p:nvSpPr>
          <p:spPr>
            <a:xfrm>
              <a:off x="0" y="0"/>
              <a:ext cx="1851509" cy="363967"/>
            </a:xfrm>
            <a:custGeom>
              <a:avLst/>
              <a:gdLst/>
              <a:ahLst/>
              <a:cxnLst/>
              <a:rect l="l" t="t" r="r" b="b"/>
              <a:pathLst>
                <a:path w="1851509" h="363967">
                  <a:moveTo>
                    <a:pt x="1648309" y="0"/>
                  </a:moveTo>
                  <a:cubicBezTo>
                    <a:pt x="1760533" y="0"/>
                    <a:pt x="1851509" y="81477"/>
                    <a:pt x="1851509" y="181984"/>
                  </a:cubicBezTo>
                  <a:cubicBezTo>
                    <a:pt x="1851509" y="282490"/>
                    <a:pt x="1760533" y="363967"/>
                    <a:pt x="1648309"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49" name="TextBox 49"/>
            <p:cNvSpPr txBox="1"/>
            <p:nvPr/>
          </p:nvSpPr>
          <p:spPr>
            <a:xfrm>
              <a:off x="0" y="-28575"/>
              <a:ext cx="1851509"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PRESIDENT-ELECT</a:t>
              </a:r>
            </a:p>
          </p:txBody>
        </p:sp>
      </p:grpSp>
      <p:sp>
        <p:nvSpPr>
          <p:cNvPr id="50" name="TextBox 50"/>
          <p:cNvSpPr txBox="1"/>
          <p:nvPr/>
        </p:nvSpPr>
        <p:spPr>
          <a:xfrm>
            <a:off x="7733781" y="5718706"/>
            <a:ext cx="2057068"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Sheila Dodson, DVM</a:t>
            </a:r>
          </a:p>
          <a:p>
            <a:pPr algn="l">
              <a:lnSpc>
                <a:spcPts val="1999"/>
              </a:lnSpc>
            </a:pPr>
            <a:r>
              <a:rPr lang="en-US" sz="1801" spc="27">
                <a:solidFill>
                  <a:srgbClr val="FFFFFF"/>
                </a:solidFill>
                <a:latin typeface="Source Sans Pro 2"/>
                <a:ea typeface="Source Sans Pro 2"/>
                <a:cs typeface="Source Sans Pro 2"/>
                <a:sym typeface="Source Sans Pro 2"/>
              </a:rPr>
              <a:t>(Kansas)</a:t>
            </a:r>
          </a:p>
        </p:txBody>
      </p:sp>
      <p:grpSp>
        <p:nvGrpSpPr>
          <p:cNvPr id="51" name="Group 51"/>
          <p:cNvGrpSpPr/>
          <p:nvPr/>
        </p:nvGrpSpPr>
        <p:grpSpPr>
          <a:xfrm>
            <a:off x="10893648" y="2781749"/>
            <a:ext cx="3162565" cy="3448679"/>
            <a:chOff x="0" y="0"/>
            <a:chExt cx="6350000" cy="6924476"/>
          </a:xfrm>
        </p:grpSpPr>
        <p:sp>
          <p:nvSpPr>
            <p:cNvPr id="52" name="Freeform 52"/>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8"/>
              <a:stretch>
                <a:fillRect t="-3572" b="-3572"/>
              </a:stretch>
            </a:blipFill>
          </p:spPr>
          <p:txBody>
            <a:bodyPr/>
            <a:lstStyle/>
            <a:p>
              <a:endParaRPr lang="en-US"/>
            </a:p>
          </p:txBody>
        </p:sp>
      </p:grpSp>
      <p:grpSp>
        <p:nvGrpSpPr>
          <p:cNvPr id="53" name="Group 53"/>
          <p:cNvGrpSpPr/>
          <p:nvPr/>
        </p:nvGrpSpPr>
        <p:grpSpPr>
          <a:xfrm>
            <a:off x="10893648" y="5167205"/>
            <a:ext cx="3155691" cy="1058253"/>
            <a:chOff x="0" y="0"/>
            <a:chExt cx="830360" cy="278459"/>
          </a:xfrm>
        </p:grpSpPr>
        <p:sp>
          <p:nvSpPr>
            <p:cNvPr id="54" name="Freeform 54"/>
            <p:cNvSpPr/>
            <p:nvPr/>
          </p:nvSpPr>
          <p:spPr>
            <a:xfrm>
              <a:off x="0" y="0"/>
              <a:ext cx="830360" cy="278459"/>
            </a:xfrm>
            <a:custGeom>
              <a:avLst/>
              <a:gdLst/>
              <a:ahLst/>
              <a:cxnLst/>
              <a:rect l="l" t="t" r="r" b="b"/>
              <a:pathLst>
                <a:path w="830360" h="278459">
                  <a:moveTo>
                    <a:pt x="0" y="0"/>
                  </a:moveTo>
                  <a:lnTo>
                    <a:pt x="830360" y="0"/>
                  </a:lnTo>
                  <a:lnTo>
                    <a:pt x="830360" y="278459"/>
                  </a:lnTo>
                  <a:lnTo>
                    <a:pt x="0" y="278459"/>
                  </a:lnTo>
                  <a:close/>
                </a:path>
              </a:pathLst>
            </a:custGeom>
            <a:solidFill>
              <a:srgbClr val="1C4078">
                <a:alpha val="49804"/>
              </a:srgbClr>
            </a:solidFill>
          </p:spPr>
          <p:txBody>
            <a:bodyPr/>
            <a:lstStyle/>
            <a:p>
              <a:endParaRPr lang="en-US"/>
            </a:p>
          </p:txBody>
        </p:sp>
        <p:sp>
          <p:nvSpPr>
            <p:cNvPr id="55" name="TextBox 55"/>
            <p:cNvSpPr txBox="1"/>
            <p:nvPr/>
          </p:nvSpPr>
          <p:spPr>
            <a:xfrm>
              <a:off x="0" y="-66675"/>
              <a:ext cx="830360" cy="345134"/>
            </a:xfrm>
            <a:prstGeom prst="rect">
              <a:avLst/>
            </a:prstGeom>
          </p:spPr>
          <p:txBody>
            <a:bodyPr lIns="50800" tIns="50800" rIns="50800" bIns="50800" rtlCol="0" anchor="ctr"/>
            <a:lstStyle/>
            <a:p>
              <a:pPr algn="ctr">
                <a:lnSpc>
                  <a:spcPts val="2700"/>
                </a:lnSpc>
              </a:pPr>
              <a:endParaRPr/>
            </a:p>
          </p:txBody>
        </p:sp>
      </p:grpSp>
      <p:grpSp>
        <p:nvGrpSpPr>
          <p:cNvPr id="56" name="Group 56"/>
          <p:cNvGrpSpPr/>
          <p:nvPr/>
        </p:nvGrpSpPr>
        <p:grpSpPr>
          <a:xfrm>
            <a:off x="11031023" y="5335235"/>
            <a:ext cx="1443907" cy="346217"/>
            <a:chOff x="0" y="0"/>
            <a:chExt cx="1517934" cy="363967"/>
          </a:xfrm>
        </p:grpSpPr>
        <p:sp>
          <p:nvSpPr>
            <p:cNvPr id="57" name="Freeform 57"/>
            <p:cNvSpPr/>
            <p:nvPr/>
          </p:nvSpPr>
          <p:spPr>
            <a:xfrm>
              <a:off x="0" y="0"/>
              <a:ext cx="1517934" cy="363967"/>
            </a:xfrm>
            <a:custGeom>
              <a:avLst/>
              <a:gdLst/>
              <a:ahLst/>
              <a:cxnLst/>
              <a:rect l="l" t="t" r="r" b="b"/>
              <a:pathLst>
                <a:path w="1517934" h="363967">
                  <a:moveTo>
                    <a:pt x="1314734" y="0"/>
                  </a:moveTo>
                  <a:cubicBezTo>
                    <a:pt x="1426958" y="0"/>
                    <a:pt x="1517934" y="81477"/>
                    <a:pt x="1517934" y="181984"/>
                  </a:cubicBezTo>
                  <a:cubicBezTo>
                    <a:pt x="1517934" y="282490"/>
                    <a:pt x="1426958" y="363967"/>
                    <a:pt x="1314734"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58" name="TextBox 58"/>
            <p:cNvSpPr txBox="1"/>
            <p:nvPr/>
          </p:nvSpPr>
          <p:spPr>
            <a:xfrm>
              <a:off x="0" y="-28575"/>
              <a:ext cx="1517934"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TREASURER</a:t>
              </a:r>
            </a:p>
          </p:txBody>
        </p:sp>
      </p:grpSp>
      <p:sp>
        <p:nvSpPr>
          <p:cNvPr id="59" name="TextBox 59"/>
          <p:cNvSpPr txBox="1"/>
          <p:nvPr/>
        </p:nvSpPr>
        <p:spPr>
          <a:xfrm>
            <a:off x="11065763" y="5718706"/>
            <a:ext cx="2459168" cy="512961"/>
          </a:xfrm>
          <a:prstGeom prst="rect">
            <a:avLst/>
          </a:prstGeom>
        </p:spPr>
        <p:txBody>
          <a:bodyPr wrap="square" lIns="0" tIns="0" rIns="0" bIns="0" rtlCol="0" anchor="t">
            <a:spAutoFit/>
          </a:bodyPr>
          <a:lstStyle/>
          <a:p>
            <a:pPr algn="l">
              <a:lnSpc>
                <a:spcPts val="1999"/>
              </a:lnSpc>
            </a:pPr>
            <a:r>
              <a:rPr lang="en-US" sz="1801" spc="27" dirty="0">
                <a:solidFill>
                  <a:srgbClr val="FFFFFF"/>
                </a:solidFill>
                <a:latin typeface="Source Sans Pro 2"/>
                <a:ea typeface="Source Sans Pro 2"/>
                <a:cs typeface="Source Sans Pro 2"/>
                <a:sym typeface="Source Sans Pro 2"/>
              </a:rPr>
              <a:t>Amy Haywood, LVT</a:t>
            </a:r>
          </a:p>
          <a:p>
            <a:pPr algn="l">
              <a:lnSpc>
                <a:spcPts val="1999"/>
              </a:lnSpc>
            </a:pPr>
            <a:r>
              <a:rPr lang="en-US" sz="1801" spc="27" dirty="0">
                <a:solidFill>
                  <a:srgbClr val="FFFFFF"/>
                </a:solidFill>
                <a:latin typeface="Source Sans Pro 2"/>
                <a:ea typeface="Source Sans Pro 2"/>
                <a:cs typeface="Source Sans Pro 2"/>
                <a:sym typeface="Source Sans Pro 2"/>
              </a:rPr>
              <a:t>(District of Columbia)</a:t>
            </a:r>
          </a:p>
        </p:txBody>
      </p:sp>
      <p:grpSp>
        <p:nvGrpSpPr>
          <p:cNvPr id="60" name="Group 60"/>
          <p:cNvGrpSpPr/>
          <p:nvPr/>
        </p:nvGrpSpPr>
        <p:grpSpPr>
          <a:xfrm>
            <a:off x="4311348" y="6363561"/>
            <a:ext cx="3162565" cy="3448679"/>
            <a:chOff x="0" y="0"/>
            <a:chExt cx="6350000" cy="6924476"/>
          </a:xfrm>
        </p:grpSpPr>
        <p:sp>
          <p:nvSpPr>
            <p:cNvPr id="61" name="Freeform 61"/>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9"/>
              <a:stretch>
                <a:fillRect l="-12107" t="-6503" r="-11161" b="-63402"/>
              </a:stretch>
            </a:blipFill>
          </p:spPr>
          <p:txBody>
            <a:bodyPr/>
            <a:lstStyle/>
            <a:p>
              <a:endParaRPr lang="en-US"/>
            </a:p>
          </p:txBody>
        </p:sp>
      </p:grpSp>
      <p:grpSp>
        <p:nvGrpSpPr>
          <p:cNvPr id="62" name="Group 62"/>
          <p:cNvGrpSpPr/>
          <p:nvPr/>
        </p:nvGrpSpPr>
        <p:grpSpPr>
          <a:xfrm>
            <a:off x="4314786" y="8818900"/>
            <a:ext cx="3155691" cy="1062927"/>
            <a:chOff x="0" y="0"/>
            <a:chExt cx="830360" cy="279689"/>
          </a:xfrm>
        </p:grpSpPr>
        <p:sp>
          <p:nvSpPr>
            <p:cNvPr id="63" name="Freeform 63"/>
            <p:cNvSpPr/>
            <p:nvPr/>
          </p:nvSpPr>
          <p:spPr>
            <a:xfrm>
              <a:off x="0" y="0"/>
              <a:ext cx="830360" cy="279689"/>
            </a:xfrm>
            <a:custGeom>
              <a:avLst/>
              <a:gdLst/>
              <a:ahLst/>
              <a:cxnLst/>
              <a:rect l="l" t="t" r="r" b="b"/>
              <a:pathLst>
                <a:path w="830360" h="279689">
                  <a:moveTo>
                    <a:pt x="0" y="0"/>
                  </a:moveTo>
                  <a:lnTo>
                    <a:pt x="830360" y="0"/>
                  </a:lnTo>
                  <a:lnTo>
                    <a:pt x="830360" y="279689"/>
                  </a:lnTo>
                  <a:lnTo>
                    <a:pt x="0" y="279689"/>
                  </a:lnTo>
                  <a:close/>
                </a:path>
              </a:pathLst>
            </a:custGeom>
            <a:solidFill>
              <a:srgbClr val="1C4078">
                <a:alpha val="49804"/>
              </a:srgbClr>
            </a:solidFill>
          </p:spPr>
          <p:txBody>
            <a:bodyPr/>
            <a:lstStyle/>
            <a:p>
              <a:endParaRPr lang="en-US"/>
            </a:p>
          </p:txBody>
        </p:sp>
        <p:sp>
          <p:nvSpPr>
            <p:cNvPr id="64" name="TextBox 64"/>
            <p:cNvSpPr txBox="1"/>
            <p:nvPr/>
          </p:nvSpPr>
          <p:spPr>
            <a:xfrm>
              <a:off x="0" y="-66675"/>
              <a:ext cx="830360" cy="346364"/>
            </a:xfrm>
            <a:prstGeom prst="rect">
              <a:avLst/>
            </a:prstGeom>
          </p:spPr>
          <p:txBody>
            <a:bodyPr lIns="50800" tIns="50800" rIns="50800" bIns="50800" rtlCol="0" anchor="ctr"/>
            <a:lstStyle/>
            <a:p>
              <a:pPr algn="ctr">
                <a:lnSpc>
                  <a:spcPts val="2700"/>
                </a:lnSpc>
              </a:pPr>
              <a:endParaRPr/>
            </a:p>
          </p:txBody>
        </p:sp>
      </p:grpSp>
      <p:grpSp>
        <p:nvGrpSpPr>
          <p:cNvPr id="65" name="Group 65"/>
          <p:cNvGrpSpPr/>
          <p:nvPr/>
        </p:nvGrpSpPr>
        <p:grpSpPr>
          <a:xfrm>
            <a:off x="4389679" y="8910078"/>
            <a:ext cx="1110734" cy="346217"/>
            <a:chOff x="0" y="0"/>
            <a:chExt cx="1167680" cy="363967"/>
          </a:xfrm>
        </p:grpSpPr>
        <p:sp>
          <p:nvSpPr>
            <p:cNvPr id="66" name="Freeform 66"/>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67" name="TextBox 67"/>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68" name="TextBox 68"/>
          <p:cNvSpPr txBox="1"/>
          <p:nvPr/>
        </p:nvSpPr>
        <p:spPr>
          <a:xfrm>
            <a:off x="4469162" y="9279738"/>
            <a:ext cx="2750504" cy="512961"/>
          </a:xfrm>
          <a:prstGeom prst="rect">
            <a:avLst/>
          </a:prstGeom>
        </p:spPr>
        <p:txBody>
          <a:bodyPr wrap="square" lIns="0" tIns="0" rIns="0" bIns="0" rtlCol="0" anchor="t">
            <a:spAutoFit/>
          </a:bodyPr>
          <a:lstStyle/>
          <a:p>
            <a:pPr algn="l">
              <a:lnSpc>
                <a:spcPts val="1999"/>
              </a:lnSpc>
            </a:pPr>
            <a:r>
              <a:rPr lang="en-US" sz="1801" spc="27" dirty="0">
                <a:solidFill>
                  <a:srgbClr val="FFFFFF"/>
                </a:solidFill>
                <a:latin typeface="Source Sans Pro 2"/>
                <a:ea typeface="Source Sans Pro 2"/>
                <a:cs typeface="Source Sans Pro 2"/>
                <a:sym typeface="Source Sans Pro 2"/>
              </a:rPr>
              <a:t>Jennifer Pedigo, EMBA</a:t>
            </a:r>
          </a:p>
          <a:p>
            <a:pPr algn="l">
              <a:lnSpc>
                <a:spcPts val="1999"/>
              </a:lnSpc>
            </a:pPr>
            <a:r>
              <a:rPr lang="en-US" sz="1801" spc="27" dirty="0">
                <a:solidFill>
                  <a:srgbClr val="FFFFFF"/>
                </a:solidFill>
                <a:latin typeface="Source Sans Pro 2"/>
                <a:ea typeface="Source Sans Pro 2"/>
                <a:cs typeface="Source Sans Pro 2"/>
                <a:sym typeface="Source Sans Pro 2"/>
              </a:rPr>
              <a:t>(Nevada)</a:t>
            </a:r>
          </a:p>
        </p:txBody>
      </p:sp>
      <p:grpSp>
        <p:nvGrpSpPr>
          <p:cNvPr id="69" name="Group 69"/>
          <p:cNvGrpSpPr/>
          <p:nvPr/>
        </p:nvGrpSpPr>
        <p:grpSpPr>
          <a:xfrm>
            <a:off x="7607592" y="8463745"/>
            <a:ext cx="3155691" cy="1334578"/>
            <a:chOff x="0" y="0"/>
            <a:chExt cx="830360" cy="351169"/>
          </a:xfrm>
        </p:grpSpPr>
        <p:sp>
          <p:nvSpPr>
            <p:cNvPr id="70" name="Freeform 70"/>
            <p:cNvSpPr/>
            <p:nvPr/>
          </p:nvSpPr>
          <p:spPr>
            <a:xfrm>
              <a:off x="0" y="0"/>
              <a:ext cx="830360" cy="351169"/>
            </a:xfrm>
            <a:custGeom>
              <a:avLst/>
              <a:gdLst/>
              <a:ahLst/>
              <a:cxnLst/>
              <a:rect l="l" t="t" r="r" b="b"/>
              <a:pathLst>
                <a:path w="830360" h="351169">
                  <a:moveTo>
                    <a:pt x="0" y="0"/>
                  </a:moveTo>
                  <a:lnTo>
                    <a:pt x="830360" y="0"/>
                  </a:lnTo>
                  <a:lnTo>
                    <a:pt x="830360" y="351169"/>
                  </a:lnTo>
                  <a:lnTo>
                    <a:pt x="0" y="351169"/>
                  </a:lnTo>
                  <a:close/>
                </a:path>
              </a:pathLst>
            </a:custGeom>
            <a:solidFill>
              <a:srgbClr val="1C4078">
                <a:alpha val="49804"/>
              </a:srgbClr>
            </a:solidFill>
          </p:spPr>
          <p:txBody>
            <a:bodyPr/>
            <a:lstStyle/>
            <a:p>
              <a:endParaRPr lang="en-US"/>
            </a:p>
          </p:txBody>
        </p:sp>
        <p:sp>
          <p:nvSpPr>
            <p:cNvPr id="71" name="TextBox 71"/>
            <p:cNvSpPr txBox="1"/>
            <p:nvPr/>
          </p:nvSpPr>
          <p:spPr>
            <a:xfrm>
              <a:off x="0" y="-66675"/>
              <a:ext cx="830360" cy="417844"/>
            </a:xfrm>
            <a:prstGeom prst="rect">
              <a:avLst/>
            </a:prstGeom>
          </p:spPr>
          <p:txBody>
            <a:bodyPr lIns="50800" tIns="50800" rIns="50800" bIns="50800" rtlCol="0" anchor="ctr"/>
            <a:lstStyle/>
            <a:p>
              <a:pPr algn="ctr">
                <a:lnSpc>
                  <a:spcPts val="2700"/>
                </a:lnSpc>
              </a:pPr>
              <a:endParaRPr/>
            </a:p>
          </p:txBody>
        </p:sp>
      </p:grpSp>
      <p:grpSp>
        <p:nvGrpSpPr>
          <p:cNvPr id="72" name="Group 72"/>
          <p:cNvGrpSpPr/>
          <p:nvPr/>
        </p:nvGrpSpPr>
        <p:grpSpPr>
          <a:xfrm>
            <a:off x="7612359" y="6363561"/>
            <a:ext cx="3162565" cy="3448679"/>
            <a:chOff x="0" y="0"/>
            <a:chExt cx="6350000" cy="6924476"/>
          </a:xfrm>
        </p:grpSpPr>
        <p:sp>
          <p:nvSpPr>
            <p:cNvPr id="73" name="Freeform 73"/>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10"/>
              <a:stretch>
                <a:fillRect t="-4141" b="-4141"/>
              </a:stretch>
            </a:blipFill>
          </p:spPr>
          <p:txBody>
            <a:bodyPr/>
            <a:lstStyle/>
            <a:p>
              <a:endParaRPr lang="en-US"/>
            </a:p>
          </p:txBody>
        </p:sp>
      </p:grpSp>
      <p:grpSp>
        <p:nvGrpSpPr>
          <p:cNvPr id="74" name="Group 74"/>
          <p:cNvGrpSpPr/>
          <p:nvPr/>
        </p:nvGrpSpPr>
        <p:grpSpPr>
          <a:xfrm>
            <a:off x="7615796" y="8818900"/>
            <a:ext cx="3155691" cy="1062927"/>
            <a:chOff x="0" y="0"/>
            <a:chExt cx="830360" cy="279689"/>
          </a:xfrm>
        </p:grpSpPr>
        <p:sp>
          <p:nvSpPr>
            <p:cNvPr id="75" name="Freeform 75"/>
            <p:cNvSpPr/>
            <p:nvPr/>
          </p:nvSpPr>
          <p:spPr>
            <a:xfrm>
              <a:off x="0" y="0"/>
              <a:ext cx="830360" cy="279689"/>
            </a:xfrm>
            <a:custGeom>
              <a:avLst/>
              <a:gdLst/>
              <a:ahLst/>
              <a:cxnLst/>
              <a:rect l="l" t="t" r="r" b="b"/>
              <a:pathLst>
                <a:path w="830360" h="279689">
                  <a:moveTo>
                    <a:pt x="0" y="0"/>
                  </a:moveTo>
                  <a:lnTo>
                    <a:pt x="830360" y="0"/>
                  </a:lnTo>
                  <a:lnTo>
                    <a:pt x="830360" y="279689"/>
                  </a:lnTo>
                  <a:lnTo>
                    <a:pt x="0" y="279689"/>
                  </a:lnTo>
                  <a:close/>
                </a:path>
              </a:pathLst>
            </a:custGeom>
            <a:solidFill>
              <a:srgbClr val="1C4078">
                <a:alpha val="49804"/>
              </a:srgbClr>
            </a:solidFill>
          </p:spPr>
          <p:txBody>
            <a:bodyPr/>
            <a:lstStyle/>
            <a:p>
              <a:endParaRPr lang="en-US"/>
            </a:p>
          </p:txBody>
        </p:sp>
        <p:sp>
          <p:nvSpPr>
            <p:cNvPr id="76" name="TextBox 76"/>
            <p:cNvSpPr txBox="1"/>
            <p:nvPr/>
          </p:nvSpPr>
          <p:spPr>
            <a:xfrm>
              <a:off x="0" y="-66675"/>
              <a:ext cx="830360" cy="346364"/>
            </a:xfrm>
            <a:prstGeom prst="rect">
              <a:avLst/>
            </a:prstGeom>
          </p:spPr>
          <p:txBody>
            <a:bodyPr lIns="50800" tIns="50800" rIns="50800" bIns="50800" rtlCol="0" anchor="ctr"/>
            <a:lstStyle/>
            <a:p>
              <a:pPr algn="ctr">
                <a:lnSpc>
                  <a:spcPts val="2700"/>
                </a:lnSpc>
              </a:pPr>
              <a:endParaRPr/>
            </a:p>
          </p:txBody>
        </p:sp>
      </p:grpSp>
      <p:grpSp>
        <p:nvGrpSpPr>
          <p:cNvPr id="77" name="Group 77"/>
          <p:cNvGrpSpPr/>
          <p:nvPr/>
        </p:nvGrpSpPr>
        <p:grpSpPr>
          <a:xfrm>
            <a:off x="7682485" y="8910078"/>
            <a:ext cx="1110734" cy="346217"/>
            <a:chOff x="0" y="0"/>
            <a:chExt cx="1167680" cy="363967"/>
          </a:xfrm>
        </p:grpSpPr>
        <p:sp>
          <p:nvSpPr>
            <p:cNvPr id="78" name="Freeform 78"/>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79" name="TextBox 79"/>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80" name="TextBox 80"/>
          <p:cNvSpPr txBox="1"/>
          <p:nvPr/>
        </p:nvSpPr>
        <p:spPr>
          <a:xfrm>
            <a:off x="7761969" y="9279738"/>
            <a:ext cx="2862500"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Christina Bradbury, DVM (California)</a:t>
            </a:r>
          </a:p>
        </p:txBody>
      </p:sp>
      <p:grpSp>
        <p:nvGrpSpPr>
          <p:cNvPr id="81" name="Group 81"/>
          <p:cNvGrpSpPr/>
          <p:nvPr/>
        </p:nvGrpSpPr>
        <p:grpSpPr>
          <a:xfrm>
            <a:off x="10893648" y="6349644"/>
            <a:ext cx="3162565" cy="3448679"/>
            <a:chOff x="0" y="0"/>
            <a:chExt cx="6350000" cy="6924476"/>
          </a:xfrm>
        </p:grpSpPr>
        <p:sp>
          <p:nvSpPr>
            <p:cNvPr id="82" name="Freeform 82"/>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11"/>
              <a:stretch>
                <a:fillRect t="-919" b="-919"/>
              </a:stretch>
            </a:blipFill>
          </p:spPr>
          <p:txBody>
            <a:bodyPr/>
            <a:lstStyle/>
            <a:p>
              <a:endParaRPr lang="en-US"/>
            </a:p>
          </p:txBody>
        </p:sp>
      </p:grpSp>
      <p:grpSp>
        <p:nvGrpSpPr>
          <p:cNvPr id="83" name="Group 83"/>
          <p:cNvGrpSpPr/>
          <p:nvPr/>
        </p:nvGrpSpPr>
        <p:grpSpPr>
          <a:xfrm>
            <a:off x="10897085" y="8826855"/>
            <a:ext cx="3155691" cy="1042074"/>
            <a:chOff x="0" y="0"/>
            <a:chExt cx="830360" cy="274202"/>
          </a:xfrm>
        </p:grpSpPr>
        <p:sp>
          <p:nvSpPr>
            <p:cNvPr id="84" name="Freeform 84"/>
            <p:cNvSpPr/>
            <p:nvPr/>
          </p:nvSpPr>
          <p:spPr>
            <a:xfrm>
              <a:off x="0" y="0"/>
              <a:ext cx="830360" cy="274202"/>
            </a:xfrm>
            <a:custGeom>
              <a:avLst/>
              <a:gdLst/>
              <a:ahLst/>
              <a:cxnLst/>
              <a:rect l="l" t="t" r="r" b="b"/>
              <a:pathLst>
                <a:path w="830360" h="274202">
                  <a:moveTo>
                    <a:pt x="0" y="0"/>
                  </a:moveTo>
                  <a:lnTo>
                    <a:pt x="830360" y="0"/>
                  </a:lnTo>
                  <a:lnTo>
                    <a:pt x="830360" y="274202"/>
                  </a:lnTo>
                  <a:lnTo>
                    <a:pt x="0" y="274202"/>
                  </a:lnTo>
                  <a:close/>
                </a:path>
              </a:pathLst>
            </a:custGeom>
            <a:solidFill>
              <a:srgbClr val="1C4078">
                <a:alpha val="49804"/>
              </a:srgbClr>
            </a:solidFill>
          </p:spPr>
          <p:txBody>
            <a:bodyPr/>
            <a:lstStyle/>
            <a:p>
              <a:endParaRPr lang="en-US"/>
            </a:p>
          </p:txBody>
        </p:sp>
        <p:sp>
          <p:nvSpPr>
            <p:cNvPr id="85" name="TextBox 85"/>
            <p:cNvSpPr txBox="1"/>
            <p:nvPr/>
          </p:nvSpPr>
          <p:spPr>
            <a:xfrm>
              <a:off x="0" y="-66675"/>
              <a:ext cx="830360" cy="340877"/>
            </a:xfrm>
            <a:prstGeom prst="rect">
              <a:avLst/>
            </a:prstGeom>
          </p:spPr>
          <p:txBody>
            <a:bodyPr lIns="50800" tIns="50800" rIns="50800" bIns="50800" rtlCol="0" anchor="ctr"/>
            <a:lstStyle/>
            <a:p>
              <a:pPr algn="ctr">
                <a:lnSpc>
                  <a:spcPts val="2700"/>
                </a:lnSpc>
              </a:pPr>
              <a:endParaRPr/>
            </a:p>
          </p:txBody>
        </p:sp>
      </p:grpSp>
      <p:grpSp>
        <p:nvGrpSpPr>
          <p:cNvPr id="86" name="Group 86"/>
          <p:cNvGrpSpPr/>
          <p:nvPr/>
        </p:nvGrpSpPr>
        <p:grpSpPr>
          <a:xfrm>
            <a:off x="10986279" y="8896161"/>
            <a:ext cx="1110734" cy="346217"/>
            <a:chOff x="0" y="0"/>
            <a:chExt cx="1167680" cy="363967"/>
          </a:xfrm>
        </p:grpSpPr>
        <p:sp>
          <p:nvSpPr>
            <p:cNvPr id="87" name="Freeform 87"/>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88" name="TextBox 88"/>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89" name="TextBox 89"/>
          <p:cNvSpPr txBox="1"/>
          <p:nvPr/>
        </p:nvSpPr>
        <p:spPr>
          <a:xfrm>
            <a:off x="11065763" y="9265820"/>
            <a:ext cx="2347402"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Robin Lazaro, RVT (North Carolina)</a:t>
            </a:r>
          </a:p>
        </p:txBody>
      </p:sp>
      <p:grpSp>
        <p:nvGrpSpPr>
          <p:cNvPr id="90" name="Group 90"/>
          <p:cNvGrpSpPr/>
          <p:nvPr/>
        </p:nvGrpSpPr>
        <p:grpSpPr>
          <a:xfrm>
            <a:off x="14196398" y="6363561"/>
            <a:ext cx="3162565" cy="3448679"/>
            <a:chOff x="0" y="0"/>
            <a:chExt cx="6350000" cy="6924476"/>
          </a:xfrm>
        </p:grpSpPr>
        <p:sp>
          <p:nvSpPr>
            <p:cNvPr id="91" name="Freeform 91"/>
            <p:cNvSpPr/>
            <p:nvPr/>
          </p:nvSpPr>
          <p:spPr>
            <a:xfrm>
              <a:off x="0" y="0"/>
              <a:ext cx="6351270" cy="6924476"/>
            </a:xfrm>
            <a:custGeom>
              <a:avLst/>
              <a:gdLst/>
              <a:ahLst/>
              <a:cxnLst/>
              <a:rect l="l" t="t" r="r" b="b"/>
              <a:pathLst>
                <a:path w="6351270" h="6924476">
                  <a:moveTo>
                    <a:pt x="5985510" y="0"/>
                  </a:moveTo>
                  <a:lnTo>
                    <a:pt x="364490" y="0"/>
                  </a:lnTo>
                  <a:cubicBezTo>
                    <a:pt x="162560" y="0"/>
                    <a:pt x="0" y="177267"/>
                    <a:pt x="0" y="397465"/>
                  </a:cubicBezTo>
                  <a:lnTo>
                    <a:pt x="0" y="6528396"/>
                  </a:lnTo>
                  <a:cubicBezTo>
                    <a:pt x="0" y="6747210"/>
                    <a:pt x="162560" y="6924476"/>
                    <a:pt x="364490" y="6924476"/>
                  </a:cubicBezTo>
                  <a:lnTo>
                    <a:pt x="5986780" y="6924476"/>
                  </a:lnTo>
                  <a:cubicBezTo>
                    <a:pt x="6187440" y="6924476"/>
                    <a:pt x="6351270" y="6747210"/>
                    <a:pt x="6351270" y="6527011"/>
                  </a:cubicBezTo>
                  <a:lnTo>
                    <a:pt x="6351270" y="397465"/>
                  </a:lnTo>
                  <a:cubicBezTo>
                    <a:pt x="6350000" y="177267"/>
                    <a:pt x="6187440" y="0"/>
                    <a:pt x="5985510" y="0"/>
                  </a:cubicBezTo>
                  <a:close/>
                </a:path>
              </a:pathLst>
            </a:custGeom>
            <a:blipFill>
              <a:blip r:embed="rId12"/>
              <a:stretch>
                <a:fillRect t="-2551" b="-2551"/>
              </a:stretch>
            </a:blipFill>
          </p:spPr>
          <p:txBody>
            <a:bodyPr/>
            <a:lstStyle/>
            <a:p>
              <a:endParaRPr lang="en-US"/>
            </a:p>
          </p:txBody>
        </p:sp>
      </p:grpSp>
      <p:grpSp>
        <p:nvGrpSpPr>
          <p:cNvPr id="92" name="Group 92"/>
          <p:cNvGrpSpPr/>
          <p:nvPr/>
        </p:nvGrpSpPr>
        <p:grpSpPr>
          <a:xfrm>
            <a:off x="14199835" y="8818900"/>
            <a:ext cx="3155691" cy="1062927"/>
            <a:chOff x="0" y="0"/>
            <a:chExt cx="830360" cy="279689"/>
          </a:xfrm>
        </p:grpSpPr>
        <p:sp>
          <p:nvSpPr>
            <p:cNvPr id="93" name="Freeform 93"/>
            <p:cNvSpPr/>
            <p:nvPr/>
          </p:nvSpPr>
          <p:spPr>
            <a:xfrm>
              <a:off x="0" y="0"/>
              <a:ext cx="830360" cy="279689"/>
            </a:xfrm>
            <a:custGeom>
              <a:avLst/>
              <a:gdLst/>
              <a:ahLst/>
              <a:cxnLst/>
              <a:rect l="l" t="t" r="r" b="b"/>
              <a:pathLst>
                <a:path w="830360" h="279689">
                  <a:moveTo>
                    <a:pt x="0" y="0"/>
                  </a:moveTo>
                  <a:lnTo>
                    <a:pt x="830360" y="0"/>
                  </a:lnTo>
                  <a:lnTo>
                    <a:pt x="830360" y="279689"/>
                  </a:lnTo>
                  <a:lnTo>
                    <a:pt x="0" y="279689"/>
                  </a:lnTo>
                  <a:close/>
                </a:path>
              </a:pathLst>
            </a:custGeom>
            <a:solidFill>
              <a:srgbClr val="1C4078">
                <a:alpha val="49804"/>
              </a:srgbClr>
            </a:solidFill>
          </p:spPr>
          <p:txBody>
            <a:bodyPr/>
            <a:lstStyle/>
            <a:p>
              <a:endParaRPr lang="en-US"/>
            </a:p>
          </p:txBody>
        </p:sp>
        <p:sp>
          <p:nvSpPr>
            <p:cNvPr id="94" name="TextBox 94"/>
            <p:cNvSpPr txBox="1"/>
            <p:nvPr/>
          </p:nvSpPr>
          <p:spPr>
            <a:xfrm>
              <a:off x="0" y="-66675"/>
              <a:ext cx="830360" cy="346364"/>
            </a:xfrm>
            <a:prstGeom prst="rect">
              <a:avLst/>
            </a:prstGeom>
          </p:spPr>
          <p:txBody>
            <a:bodyPr lIns="50800" tIns="50800" rIns="50800" bIns="50800" rtlCol="0" anchor="ctr"/>
            <a:lstStyle/>
            <a:p>
              <a:pPr algn="ctr">
                <a:lnSpc>
                  <a:spcPts val="2700"/>
                </a:lnSpc>
              </a:pPr>
              <a:endParaRPr/>
            </a:p>
          </p:txBody>
        </p:sp>
      </p:grpSp>
      <p:grpSp>
        <p:nvGrpSpPr>
          <p:cNvPr id="95" name="Group 95"/>
          <p:cNvGrpSpPr/>
          <p:nvPr/>
        </p:nvGrpSpPr>
        <p:grpSpPr>
          <a:xfrm>
            <a:off x="14274728" y="8910078"/>
            <a:ext cx="1110734" cy="346217"/>
            <a:chOff x="0" y="0"/>
            <a:chExt cx="1167680" cy="363967"/>
          </a:xfrm>
        </p:grpSpPr>
        <p:sp>
          <p:nvSpPr>
            <p:cNvPr id="96" name="Freeform 96"/>
            <p:cNvSpPr/>
            <p:nvPr/>
          </p:nvSpPr>
          <p:spPr>
            <a:xfrm>
              <a:off x="0" y="0"/>
              <a:ext cx="1167680" cy="363967"/>
            </a:xfrm>
            <a:custGeom>
              <a:avLst/>
              <a:gdLst/>
              <a:ahLst/>
              <a:cxnLst/>
              <a:rect l="l" t="t" r="r" b="b"/>
              <a:pathLst>
                <a:path w="1167680" h="363967">
                  <a:moveTo>
                    <a:pt x="964480" y="0"/>
                  </a:moveTo>
                  <a:cubicBezTo>
                    <a:pt x="1076704" y="0"/>
                    <a:pt x="1167680" y="81477"/>
                    <a:pt x="1167680" y="181984"/>
                  </a:cubicBezTo>
                  <a:cubicBezTo>
                    <a:pt x="1167680" y="282490"/>
                    <a:pt x="1076704" y="363967"/>
                    <a:pt x="964480" y="363967"/>
                  </a:cubicBezTo>
                  <a:lnTo>
                    <a:pt x="203200" y="363967"/>
                  </a:lnTo>
                  <a:cubicBezTo>
                    <a:pt x="90976" y="363967"/>
                    <a:pt x="0" y="282490"/>
                    <a:pt x="0" y="181984"/>
                  </a:cubicBezTo>
                  <a:cubicBezTo>
                    <a:pt x="0" y="81477"/>
                    <a:pt x="90976" y="0"/>
                    <a:pt x="203200" y="0"/>
                  </a:cubicBezTo>
                  <a:close/>
                </a:path>
              </a:pathLst>
            </a:custGeom>
            <a:solidFill>
              <a:srgbClr val="E6E6E6"/>
            </a:solidFill>
          </p:spPr>
          <p:txBody>
            <a:bodyPr/>
            <a:lstStyle/>
            <a:p>
              <a:endParaRPr lang="en-US"/>
            </a:p>
          </p:txBody>
        </p:sp>
        <p:sp>
          <p:nvSpPr>
            <p:cNvPr id="97" name="TextBox 97"/>
            <p:cNvSpPr txBox="1"/>
            <p:nvPr/>
          </p:nvSpPr>
          <p:spPr>
            <a:xfrm>
              <a:off x="0" y="-28575"/>
              <a:ext cx="1167680" cy="392542"/>
            </a:xfrm>
            <a:prstGeom prst="rect">
              <a:avLst/>
            </a:prstGeom>
          </p:spPr>
          <p:txBody>
            <a:bodyPr lIns="50800" tIns="50800" rIns="50800" bIns="50800" rtlCol="0" anchor="ctr"/>
            <a:lstStyle/>
            <a:p>
              <a:pPr algn="ctr">
                <a:lnSpc>
                  <a:spcPts val="1960"/>
                </a:lnSpc>
                <a:spcBef>
                  <a:spcPct val="0"/>
                </a:spcBef>
              </a:pPr>
              <a:r>
                <a:rPr lang="en-US" sz="1400">
                  <a:solidFill>
                    <a:srgbClr val="1C4078"/>
                  </a:solidFill>
                  <a:latin typeface="Source Sans Pro 2"/>
                  <a:ea typeface="Source Sans Pro 2"/>
                  <a:cs typeface="Source Sans Pro 2"/>
                  <a:sym typeface="Source Sans Pro 2"/>
                </a:rPr>
                <a:t>DIRECTOR</a:t>
              </a:r>
            </a:p>
          </p:txBody>
        </p:sp>
      </p:grpSp>
      <p:sp>
        <p:nvSpPr>
          <p:cNvPr id="98" name="TextBox 98"/>
          <p:cNvSpPr txBox="1"/>
          <p:nvPr/>
        </p:nvSpPr>
        <p:spPr>
          <a:xfrm>
            <a:off x="14354212" y="9279738"/>
            <a:ext cx="2347402" cy="506752"/>
          </a:xfrm>
          <a:prstGeom prst="rect">
            <a:avLst/>
          </a:prstGeom>
        </p:spPr>
        <p:txBody>
          <a:bodyPr lIns="0" tIns="0" rIns="0" bIns="0" rtlCol="0" anchor="t">
            <a:spAutoFit/>
          </a:bodyPr>
          <a:lstStyle/>
          <a:p>
            <a:pPr algn="l">
              <a:lnSpc>
                <a:spcPts val="1999"/>
              </a:lnSpc>
            </a:pPr>
            <a:r>
              <a:rPr lang="en-US" sz="1801" spc="27">
                <a:solidFill>
                  <a:srgbClr val="FFFFFF"/>
                </a:solidFill>
                <a:latin typeface="Source Sans Pro 2"/>
                <a:ea typeface="Source Sans Pro 2"/>
                <a:cs typeface="Source Sans Pro 2"/>
                <a:sym typeface="Source Sans Pro 2"/>
              </a:rPr>
              <a:t>Michael Pfander, DVM (Missouri)</a:t>
            </a:r>
          </a:p>
        </p:txBody>
      </p:sp>
      <p:sp>
        <p:nvSpPr>
          <p:cNvPr id="99" name="Freeform 99"/>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13"/>
            <a:stretch>
              <a:fillRect/>
            </a:stretch>
          </a:blipFill>
        </p:spPr>
        <p:txBody>
          <a:bodyPr/>
          <a:lstStyle/>
          <a:p>
            <a:endParaRPr lang="en-US"/>
          </a:p>
        </p:txBody>
      </p:sp>
      <p:sp>
        <p:nvSpPr>
          <p:cNvPr id="100" name="Freeform 100"/>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14"/>
            <a:stretch>
              <a:fillRect/>
            </a:stretch>
          </a:blipFill>
        </p:spPr>
        <p:txBody>
          <a:bodyPr/>
          <a:lstStyle/>
          <a:p>
            <a:endParaRPr lang="en-US"/>
          </a:p>
        </p:txBody>
      </p:sp>
      <p:sp>
        <p:nvSpPr>
          <p:cNvPr id="101" name="TextBox 101"/>
          <p:cNvSpPr txBox="1"/>
          <p:nvPr/>
        </p:nvSpPr>
        <p:spPr>
          <a:xfrm>
            <a:off x="1028700" y="2058354"/>
            <a:ext cx="16326826" cy="637671"/>
          </a:xfrm>
          <a:prstGeom prst="rect">
            <a:avLst/>
          </a:prstGeom>
        </p:spPr>
        <p:txBody>
          <a:bodyPr lIns="0" tIns="0" rIns="0" bIns="0" rtlCol="0" anchor="t">
            <a:spAutoFit/>
          </a:bodyPr>
          <a:lstStyle/>
          <a:p>
            <a:pPr algn="l">
              <a:lnSpc>
                <a:spcPts val="2464"/>
              </a:lnSpc>
            </a:pPr>
            <a:r>
              <a:rPr lang="en-US" sz="2800">
                <a:solidFill>
                  <a:srgbClr val="F1F1F1"/>
                </a:solidFill>
                <a:latin typeface="Source Sans Pro 3"/>
                <a:ea typeface="Source Sans Pro 3"/>
                <a:cs typeface="Source Sans Pro 3"/>
                <a:sym typeface="Source Sans Pro 3"/>
              </a:rPr>
              <a:t>This Board provides strategic insight into emerging issues that may affect veterinary medical regulation, helping ensure we are prepared and proactive.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346785" y="4096558"/>
            <a:ext cx="17594431" cy="5371137"/>
            <a:chOff x="0" y="0"/>
            <a:chExt cx="23459241" cy="7161516"/>
          </a:xfrm>
        </p:grpSpPr>
        <p:grpSp>
          <p:nvGrpSpPr>
            <p:cNvPr id="3" name="Group 3"/>
            <p:cNvGrpSpPr/>
            <p:nvPr/>
          </p:nvGrpSpPr>
          <p:grpSpPr>
            <a:xfrm>
              <a:off x="0" y="39122"/>
              <a:ext cx="4412698" cy="7083272"/>
              <a:chOff x="0" y="0"/>
              <a:chExt cx="706578" cy="1134200"/>
            </a:xfrm>
          </p:grpSpPr>
          <p:sp>
            <p:nvSpPr>
              <p:cNvPr id="4" name="Freeform 4"/>
              <p:cNvSpPr/>
              <p:nvPr/>
            </p:nvSpPr>
            <p:spPr>
              <a:xfrm>
                <a:off x="0" y="0"/>
                <a:ext cx="706578" cy="1134200"/>
              </a:xfrm>
              <a:custGeom>
                <a:avLst/>
                <a:gdLst/>
                <a:ahLst/>
                <a:cxnLst/>
                <a:rect l="l" t="t" r="r" b="b"/>
                <a:pathLst>
                  <a:path w="706578" h="1134200">
                    <a:moveTo>
                      <a:pt x="66187" y="0"/>
                    </a:moveTo>
                    <a:lnTo>
                      <a:pt x="640390" y="0"/>
                    </a:lnTo>
                    <a:cubicBezTo>
                      <a:pt x="657944" y="0"/>
                      <a:pt x="674779" y="6973"/>
                      <a:pt x="687192" y="19386"/>
                    </a:cubicBezTo>
                    <a:cubicBezTo>
                      <a:pt x="699604" y="31798"/>
                      <a:pt x="706578" y="48633"/>
                      <a:pt x="706578" y="66187"/>
                    </a:cubicBezTo>
                    <a:lnTo>
                      <a:pt x="706578" y="1068013"/>
                    </a:lnTo>
                    <a:cubicBezTo>
                      <a:pt x="706578" y="1085567"/>
                      <a:pt x="699604" y="1102402"/>
                      <a:pt x="687192" y="1114814"/>
                    </a:cubicBezTo>
                    <a:cubicBezTo>
                      <a:pt x="674779" y="1127227"/>
                      <a:pt x="657944" y="1134200"/>
                      <a:pt x="640390" y="1134200"/>
                    </a:cubicBezTo>
                    <a:lnTo>
                      <a:pt x="66187" y="1134200"/>
                    </a:lnTo>
                    <a:cubicBezTo>
                      <a:pt x="48633" y="1134200"/>
                      <a:pt x="31798" y="1127227"/>
                      <a:pt x="19386" y="1114814"/>
                    </a:cubicBezTo>
                    <a:cubicBezTo>
                      <a:pt x="6973" y="1102402"/>
                      <a:pt x="0" y="1085567"/>
                      <a:pt x="0" y="1068013"/>
                    </a:cubicBezTo>
                    <a:lnTo>
                      <a:pt x="0" y="66187"/>
                    </a:lnTo>
                    <a:cubicBezTo>
                      <a:pt x="0" y="48633"/>
                      <a:pt x="6973" y="31798"/>
                      <a:pt x="19386" y="19386"/>
                    </a:cubicBezTo>
                    <a:cubicBezTo>
                      <a:pt x="31798" y="6973"/>
                      <a:pt x="48633" y="0"/>
                      <a:pt x="66187" y="0"/>
                    </a:cubicBezTo>
                    <a:close/>
                  </a:path>
                </a:pathLst>
              </a:custGeom>
              <a:solidFill>
                <a:srgbClr val="B82D75"/>
              </a:solidFill>
              <a:ln w="38100" cap="rnd">
                <a:solidFill>
                  <a:srgbClr val="F1F1F1"/>
                </a:solidFill>
                <a:prstDash val="solid"/>
                <a:round/>
              </a:ln>
            </p:spPr>
            <p:txBody>
              <a:bodyPr/>
              <a:lstStyle/>
              <a:p>
                <a:endParaRPr lang="en-US"/>
              </a:p>
            </p:txBody>
          </p:sp>
          <p:sp>
            <p:nvSpPr>
              <p:cNvPr id="5" name="TextBox 5"/>
              <p:cNvSpPr txBox="1"/>
              <p:nvPr/>
            </p:nvSpPr>
            <p:spPr>
              <a:xfrm>
                <a:off x="0" y="-38100"/>
                <a:ext cx="706578" cy="11723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52667" y="430419"/>
              <a:ext cx="3507364" cy="35073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31" r="-24931"/>
                </a:stretch>
              </a:blipFill>
              <a:ln w="28575" cap="sq">
                <a:solidFill>
                  <a:srgbClr val="F1F1F1"/>
                </a:solidFill>
                <a:prstDash val="solid"/>
                <a:miter/>
              </a:ln>
            </p:spPr>
            <p:txBody>
              <a:bodyPr/>
              <a:lstStyle/>
              <a:p>
                <a:endParaRPr lang="en-US"/>
              </a:p>
            </p:txBody>
          </p:sp>
        </p:grpSp>
        <p:sp>
          <p:nvSpPr>
            <p:cNvPr id="8" name="TextBox 8"/>
            <p:cNvSpPr txBox="1"/>
            <p:nvPr/>
          </p:nvSpPr>
          <p:spPr>
            <a:xfrm>
              <a:off x="218326" y="4318220"/>
              <a:ext cx="4194372" cy="1646803"/>
            </a:xfrm>
            <a:prstGeom prst="rect">
              <a:avLst/>
            </a:prstGeom>
          </p:spPr>
          <p:txBody>
            <a:bodyPr lIns="0" tIns="0" rIns="0" bIns="0" rtlCol="0" anchor="t">
              <a:spAutoFit/>
            </a:bodyPr>
            <a:lstStyle/>
            <a:p>
              <a:pPr algn="l">
                <a:lnSpc>
                  <a:spcPts val="5027"/>
                </a:lnSpc>
              </a:pPr>
              <a:r>
                <a:rPr lang="en-US" sz="3808">
                  <a:solidFill>
                    <a:srgbClr val="F1F1F1"/>
                  </a:solidFill>
                  <a:latin typeface="Oswald 1"/>
                  <a:ea typeface="Oswald 1"/>
                  <a:cs typeface="Oswald 1"/>
                  <a:sym typeface="Oswald 1"/>
                </a:rPr>
                <a:t>Administrative Support</a:t>
              </a:r>
            </a:p>
          </p:txBody>
        </p:sp>
        <p:grpSp>
          <p:nvGrpSpPr>
            <p:cNvPr id="9" name="Group 9"/>
            <p:cNvGrpSpPr/>
            <p:nvPr/>
          </p:nvGrpSpPr>
          <p:grpSpPr>
            <a:xfrm>
              <a:off x="4718737" y="39122"/>
              <a:ext cx="4412698" cy="7083272"/>
              <a:chOff x="0" y="0"/>
              <a:chExt cx="706578" cy="1134200"/>
            </a:xfrm>
          </p:grpSpPr>
          <p:sp>
            <p:nvSpPr>
              <p:cNvPr id="10" name="Freeform 10"/>
              <p:cNvSpPr/>
              <p:nvPr/>
            </p:nvSpPr>
            <p:spPr>
              <a:xfrm>
                <a:off x="0" y="0"/>
                <a:ext cx="706578" cy="1134200"/>
              </a:xfrm>
              <a:custGeom>
                <a:avLst/>
                <a:gdLst/>
                <a:ahLst/>
                <a:cxnLst/>
                <a:rect l="l" t="t" r="r" b="b"/>
                <a:pathLst>
                  <a:path w="706578" h="1134200">
                    <a:moveTo>
                      <a:pt x="66187" y="0"/>
                    </a:moveTo>
                    <a:lnTo>
                      <a:pt x="640390" y="0"/>
                    </a:lnTo>
                    <a:cubicBezTo>
                      <a:pt x="657944" y="0"/>
                      <a:pt x="674779" y="6973"/>
                      <a:pt x="687192" y="19386"/>
                    </a:cubicBezTo>
                    <a:cubicBezTo>
                      <a:pt x="699604" y="31798"/>
                      <a:pt x="706578" y="48633"/>
                      <a:pt x="706578" y="66187"/>
                    </a:cubicBezTo>
                    <a:lnTo>
                      <a:pt x="706578" y="1068013"/>
                    </a:lnTo>
                    <a:cubicBezTo>
                      <a:pt x="706578" y="1085567"/>
                      <a:pt x="699604" y="1102402"/>
                      <a:pt x="687192" y="1114814"/>
                    </a:cubicBezTo>
                    <a:cubicBezTo>
                      <a:pt x="674779" y="1127227"/>
                      <a:pt x="657944" y="1134200"/>
                      <a:pt x="640390" y="1134200"/>
                    </a:cubicBezTo>
                    <a:lnTo>
                      <a:pt x="66187" y="1134200"/>
                    </a:lnTo>
                    <a:cubicBezTo>
                      <a:pt x="48633" y="1134200"/>
                      <a:pt x="31798" y="1127227"/>
                      <a:pt x="19386" y="1114814"/>
                    </a:cubicBezTo>
                    <a:cubicBezTo>
                      <a:pt x="6973" y="1102402"/>
                      <a:pt x="0" y="1085567"/>
                      <a:pt x="0" y="1068013"/>
                    </a:cubicBezTo>
                    <a:lnTo>
                      <a:pt x="0" y="66187"/>
                    </a:lnTo>
                    <a:cubicBezTo>
                      <a:pt x="0" y="48633"/>
                      <a:pt x="6973" y="31798"/>
                      <a:pt x="19386" y="19386"/>
                    </a:cubicBezTo>
                    <a:cubicBezTo>
                      <a:pt x="31798" y="6973"/>
                      <a:pt x="48633" y="0"/>
                      <a:pt x="66187" y="0"/>
                    </a:cubicBezTo>
                    <a:close/>
                  </a:path>
                </a:pathLst>
              </a:custGeom>
              <a:solidFill>
                <a:srgbClr val="228177"/>
              </a:solidFill>
              <a:ln w="38100" cap="rnd">
                <a:solidFill>
                  <a:srgbClr val="F1F1F1"/>
                </a:solidFill>
                <a:prstDash val="solid"/>
                <a:round/>
              </a:ln>
            </p:spPr>
            <p:txBody>
              <a:bodyPr/>
              <a:lstStyle/>
              <a:p>
                <a:endParaRPr lang="en-US"/>
              </a:p>
            </p:txBody>
          </p:sp>
          <p:sp>
            <p:nvSpPr>
              <p:cNvPr id="11" name="TextBox 11"/>
              <p:cNvSpPr txBox="1"/>
              <p:nvPr/>
            </p:nvSpPr>
            <p:spPr>
              <a:xfrm>
                <a:off x="0" y="-38100"/>
                <a:ext cx="706578" cy="11723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5171404" y="430419"/>
              <a:ext cx="3507364" cy="350736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0301" r="-25111" b="-3544"/>
                </a:stretch>
              </a:blipFill>
              <a:ln w="28575" cap="sq">
                <a:solidFill>
                  <a:srgbClr val="F1F1F1"/>
                </a:solidFill>
                <a:prstDash val="solid"/>
                <a:miter/>
              </a:ln>
            </p:spPr>
            <p:txBody>
              <a:bodyPr/>
              <a:lstStyle/>
              <a:p>
                <a:endParaRPr lang="en-US"/>
              </a:p>
            </p:txBody>
          </p:sp>
        </p:grpSp>
        <p:sp>
          <p:nvSpPr>
            <p:cNvPr id="14" name="TextBox 14"/>
            <p:cNvSpPr txBox="1"/>
            <p:nvPr/>
          </p:nvSpPr>
          <p:spPr>
            <a:xfrm>
              <a:off x="4937063" y="4318220"/>
              <a:ext cx="4194372" cy="2489851"/>
            </a:xfrm>
            <a:prstGeom prst="rect">
              <a:avLst/>
            </a:prstGeom>
          </p:spPr>
          <p:txBody>
            <a:bodyPr lIns="0" tIns="0" rIns="0" bIns="0" rtlCol="0" anchor="t">
              <a:spAutoFit/>
            </a:bodyPr>
            <a:lstStyle/>
            <a:p>
              <a:pPr algn="l">
                <a:lnSpc>
                  <a:spcPts val="5027"/>
                </a:lnSpc>
              </a:pPr>
              <a:r>
                <a:rPr lang="en-US" sz="3808">
                  <a:solidFill>
                    <a:srgbClr val="F1F1F1"/>
                  </a:solidFill>
                  <a:latin typeface="Oswald 1"/>
                  <a:ea typeface="Oswald 1"/>
                  <a:cs typeface="Oswald 1"/>
                  <a:sym typeface="Oswald 1"/>
                </a:rPr>
                <a:t>Regulatory Education &amp; Training</a:t>
              </a:r>
            </a:p>
          </p:txBody>
        </p:sp>
        <p:grpSp>
          <p:nvGrpSpPr>
            <p:cNvPr id="15" name="Group 15"/>
            <p:cNvGrpSpPr/>
            <p:nvPr/>
          </p:nvGrpSpPr>
          <p:grpSpPr>
            <a:xfrm>
              <a:off x="9492757" y="39122"/>
              <a:ext cx="4412698" cy="7122394"/>
              <a:chOff x="0" y="0"/>
              <a:chExt cx="706578" cy="1140465"/>
            </a:xfrm>
          </p:grpSpPr>
          <p:sp>
            <p:nvSpPr>
              <p:cNvPr id="16" name="Freeform 16"/>
              <p:cNvSpPr/>
              <p:nvPr/>
            </p:nvSpPr>
            <p:spPr>
              <a:xfrm>
                <a:off x="0" y="0"/>
                <a:ext cx="706578" cy="1140465"/>
              </a:xfrm>
              <a:custGeom>
                <a:avLst/>
                <a:gdLst/>
                <a:ahLst/>
                <a:cxnLst/>
                <a:rect l="l" t="t" r="r" b="b"/>
                <a:pathLst>
                  <a:path w="706578" h="1140465">
                    <a:moveTo>
                      <a:pt x="66187" y="0"/>
                    </a:moveTo>
                    <a:lnTo>
                      <a:pt x="640390" y="0"/>
                    </a:lnTo>
                    <a:cubicBezTo>
                      <a:pt x="657944" y="0"/>
                      <a:pt x="674779" y="6973"/>
                      <a:pt x="687192" y="19386"/>
                    </a:cubicBezTo>
                    <a:cubicBezTo>
                      <a:pt x="699604" y="31798"/>
                      <a:pt x="706578" y="48633"/>
                      <a:pt x="706578" y="66187"/>
                    </a:cubicBezTo>
                    <a:lnTo>
                      <a:pt x="706578" y="1074277"/>
                    </a:lnTo>
                    <a:cubicBezTo>
                      <a:pt x="706578" y="1091831"/>
                      <a:pt x="699604" y="1108666"/>
                      <a:pt x="687192" y="1121079"/>
                    </a:cubicBezTo>
                    <a:cubicBezTo>
                      <a:pt x="674779" y="1133491"/>
                      <a:pt x="657944" y="1140465"/>
                      <a:pt x="640390" y="1140465"/>
                    </a:cubicBezTo>
                    <a:lnTo>
                      <a:pt x="66187" y="1140465"/>
                    </a:lnTo>
                    <a:cubicBezTo>
                      <a:pt x="48633" y="1140465"/>
                      <a:pt x="31798" y="1133491"/>
                      <a:pt x="19386" y="1121079"/>
                    </a:cubicBezTo>
                    <a:cubicBezTo>
                      <a:pt x="6973" y="1108666"/>
                      <a:pt x="0" y="1091831"/>
                      <a:pt x="0" y="1074277"/>
                    </a:cubicBezTo>
                    <a:lnTo>
                      <a:pt x="0" y="66187"/>
                    </a:lnTo>
                    <a:cubicBezTo>
                      <a:pt x="0" y="48633"/>
                      <a:pt x="6973" y="31798"/>
                      <a:pt x="19386" y="19386"/>
                    </a:cubicBezTo>
                    <a:cubicBezTo>
                      <a:pt x="31798" y="6973"/>
                      <a:pt x="48633" y="0"/>
                      <a:pt x="66187" y="0"/>
                    </a:cubicBezTo>
                    <a:close/>
                  </a:path>
                </a:pathLst>
              </a:custGeom>
              <a:solidFill>
                <a:srgbClr val="0091D0"/>
              </a:solidFill>
              <a:ln w="38100" cap="rnd">
                <a:solidFill>
                  <a:srgbClr val="F1F1F1"/>
                </a:solidFill>
                <a:prstDash val="solid"/>
                <a:round/>
              </a:ln>
            </p:spPr>
            <p:txBody>
              <a:bodyPr/>
              <a:lstStyle/>
              <a:p>
                <a:endParaRPr lang="en-US"/>
              </a:p>
            </p:txBody>
          </p:sp>
          <p:sp>
            <p:nvSpPr>
              <p:cNvPr id="17" name="TextBox 17"/>
              <p:cNvSpPr txBox="1"/>
              <p:nvPr/>
            </p:nvSpPr>
            <p:spPr>
              <a:xfrm>
                <a:off x="0" y="-38100"/>
                <a:ext cx="706578" cy="117856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936590" y="361631"/>
              <a:ext cx="3507364" cy="350736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28575" cap="sq">
                <a:solidFill>
                  <a:srgbClr val="F1F1F1"/>
                </a:solidFill>
                <a:prstDash val="solid"/>
                <a:miter/>
              </a:ln>
            </p:spPr>
            <p:txBody>
              <a:bodyPr/>
              <a:lstStyle/>
              <a:p>
                <a:endParaRPr lang="en-US"/>
              </a:p>
            </p:txBody>
          </p:sp>
        </p:grpSp>
        <p:sp>
          <p:nvSpPr>
            <p:cNvPr id="20" name="TextBox 20"/>
            <p:cNvSpPr txBox="1"/>
            <p:nvPr/>
          </p:nvSpPr>
          <p:spPr>
            <a:xfrm>
              <a:off x="9711082" y="4357342"/>
              <a:ext cx="4194372" cy="1646803"/>
            </a:xfrm>
            <a:prstGeom prst="rect">
              <a:avLst/>
            </a:prstGeom>
          </p:spPr>
          <p:txBody>
            <a:bodyPr lIns="0" tIns="0" rIns="0" bIns="0" rtlCol="0" anchor="t">
              <a:spAutoFit/>
            </a:bodyPr>
            <a:lstStyle/>
            <a:p>
              <a:pPr algn="l">
                <a:lnSpc>
                  <a:spcPts val="5027"/>
                </a:lnSpc>
              </a:pPr>
              <a:r>
                <a:rPr lang="en-US" sz="3808">
                  <a:solidFill>
                    <a:srgbClr val="F1F1F1"/>
                  </a:solidFill>
                  <a:latin typeface="Oswald 1"/>
                  <a:ea typeface="Oswald 1"/>
                  <a:cs typeface="Oswald 1"/>
                  <a:sym typeface="Oswald 1"/>
                </a:rPr>
                <a:t>Disciplinary Notifications</a:t>
              </a:r>
            </a:p>
          </p:txBody>
        </p:sp>
        <p:grpSp>
          <p:nvGrpSpPr>
            <p:cNvPr id="21" name="Group 21"/>
            <p:cNvGrpSpPr/>
            <p:nvPr/>
          </p:nvGrpSpPr>
          <p:grpSpPr>
            <a:xfrm>
              <a:off x="14268600" y="0"/>
              <a:ext cx="4412698" cy="7122394"/>
              <a:chOff x="0" y="0"/>
              <a:chExt cx="706578" cy="1140465"/>
            </a:xfrm>
          </p:grpSpPr>
          <p:sp>
            <p:nvSpPr>
              <p:cNvPr id="22" name="Freeform 22"/>
              <p:cNvSpPr/>
              <p:nvPr/>
            </p:nvSpPr>
            <p:spPr>
              <a:xfrm>
                <a:off x="0" y="0"/>
                <a:ext cx="706578" cy="1140465"/>
              </a:xfrm>
              <a:custGeom>
                <a:avLst/>
                <a:gdLst/>
                <a:ahLst/>
                <a:cxnLst/>
                <a:rect l="l" t="t" r="r" b="b"/>
                <a:pathLst>
                  <a:path w="706578" h="1140465">
                    <a:moveTo>
                      <a:pt x="66187" y="0"/>
                    </a:moveTo>
                    <a:lnTo>
                      <a:pt x="640390" y="0"/>
                    </a:lnTo>
                    <a:cubicBezTo>
                      <a:pt x="657944" y="0"/>
                      <a:pt x="674779" y="6973"/>
                      <a:pt x="687192" y="19386"/>
                    </a:cubicBezTo>
                    <a:cubicBezTo>
                      <a:pt x="699604" y="31798"/>
                      <a:pt x="706578" y="48633"/>
                      <a:pt x="706578" y="66187"/>
                    </a:cubicBezTo>
                    <a:lnTo>
                      <a:pt x="706578" y="1074277"/>
                    </a:lnTo>
                    <a:cubicBezTo>
                      <a:pt x="706578" y="1091831"/>
                      <a:pt x="699604" y="1108666"/>
                      <a:pt x="687192" y="1121079"/>
                    </a:cubicBezTo>
                    <a:cubicBezTo>
                      <a:pt x="674779" y="1133491"/>
                      <a:pt x="657944" y="1140465"/>
                      <a:pt x="640390" y="1140465"/>
                    </a:cubicBezTo>
                    <a:lnTo>
                      <a:pt x="66187" y="1140465"/>
                    </a:lnTo>
                    <a:cubicBezTo>
                      <a:pt x="48633" y="1140465"/>
                      <a:pt x="31798" y="1133491"/>
                      <a:pt x="19386" y="1121079"/>
                    </a:cubicBezTo>
                    <a:cubicBezTo>
                      <a:pt x="6973" y="1108666"/>
                      <a:pt x="0" y="1091831"/>
                      <a:pt x="0" y="1074277"/>
                    </a:cubicBezTo>
                    <a:lnTo>
                      <a:pt x="0" y="66187"/>
                    </a:lnTo>
                    <a:cubicBezTo>
                      <a:pt x="0" y="48633"/>
                      <a:pt x="6973" y="31798"/>
                      <a:pt x="19386" y="19386"/>
                    </a:cubicBezTo>
                    <a:cubicBezTo>
                      <a:pt x="31798" y="6973"/>
                      <a:pt x="48633" y="0"/>
                      <a:pt x="66187" y="0"/>
                    </a:cubicBezTo>
                    <a:close/>
                  </a:path>
                </a:pathLst>
              </a:custGeom>
              <a:solidFill>
                <a:srgbClr val="F18602"/>
              </a:solidFill>
              <a:ln w="38100" cap="rnd">
                <a:solidFill>
                  <a:srgbClr val="F1F1F1"/>
                </a:solidFill>
                <a:prstDash val="solid"/>
                <a:round/>
              </a:ln>
            </p:spPr>
            <p:txBody>
              <a:bodyPr/>
              <a:lstStyle/>
              <a:p>
                <a:endParaRPr lang="en-US"/>
              </a:p>
            </p:txBody>
          </p:sp>
          <p:sp>
            <p:nvSpPr>
              <p:cNvPr id="23" name="TextBox 23"/>
              <p:cNvSpPr txBox="1"/>
              <p:nvPr/>
            </p:nvSpPr>
            <p:spPr>
              <a:xfrm>
                <a:off x="0" y="-38100"/>
                <a:ext cx="706578" cy="117856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721267" y="391297"/>
              <a:ext cx="3507364" cy="350736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7995" r="-21810" b="-6470"/>
                </a:stretch>
              </a:blipFill>
              <a:ln w="28575" cap="sq">
                <a:solidFill>
                  <a:srgbClr val="F1F1F1"/>
                </a:solidFill>
                <a:prstDash val="solid"/>
                <a:miter/>
              </a:ln>
            </p:spPr>
            <p:txBody>
              <a:bodyPr/>
              <a:lstStyle/>
              <a:p>
                <a:endParaRPr lang="en-US"/>
              </a:p>
            </p:txBody>
          </p:sp>
        </p:grpSp>
        <p:sp>
          <p:nvSpPr>
            <p:cNvPr id="26" name="TextBox 26"/>
            <p:cNvSpPr txBox="1"/>
            <p:nvPr/>
          </p:nvSpPr>
          <p:spPr>
            <a:xfrm>
              <a:off x="14486926" y="4318220"/>
              <a:ext cx="4194372" cy="2489851"/>
            </a:xfrm>
            <a:prstGeom prst="rect">
              <a:avLst/>
            </a:prstGeom>
          </p:spPr>
          <p:txBody>
            <a:bodyPr lIns="0" tIns="0" rIns="0" bIns="0" rtlCol="0" anchor="t">
              <a:spAutoFit/>
            </a:bodyPr>
            <a:lstStyle/>
            <a:p>
              <a:pPr algn="l">
                <a:lnSpc>
                  <a:spcPts val="5027"/>
                </a:lnSpc>
              </a:pPr>
              <a:r>
                <a:rPr lang="en-US" sz="3808">
                  <a:solidFill>
                    <a:srgbClr val="F1F1F1"/>
                  </a:solidFill>
                  <a:latin typeface="Oswald 1"/>
                  <a:ea typeface="Oswald 1"/>
                  <a:cs typeface="Oswald 1"/>
                  <a:sym typeface="Oswald 1"/>
                </a:rPr>
                <a:t>Statute &amp; </a:t>
              </a:r>
            </a:p>
            <a:p>
              <a:pPr algn="l">
                <a:lnSpc>
                  <a:spcPts val="5027"/>
                </a:lnSpc>
              </a:pPr>
              <a:r>
                <a:rPr lang="en-US" sz="3808">
                  <a:solidFill>
                    <a:srgbClr val="F1F1F1"/>
                  </a:solidFill>
                  <a:latin typeface="Oswald 1"/>
                  <a:ea typeface="Oswald 1"/>
                  <a:cs typeface="Oswald 1"/>
                  <a:sym typeface="Oswald 1"/>
                </a:rPr>
                <a:t>Rule Model Language</a:t>
              </a:r>
            </a:p>
          </p:txBody>
        </p:sp>
        <p:grpSp>
          <p:nvGrpSpPr>
            <p:cNvPr id="27" name="Group 27"/>
            <p:cNvGrpSpPr/>
            <p:nvPr/>
          </p:nvGrpSpPr>
          <p:grpSpPr>
            <a:xfrm>
              <a:off x="19046543" y="39122"/>
              <a:ext cx="4412698" cy="7122394"/>
              <a:chOff x="0" y="0"/>
              <a:chExt cx="706578" cy="1140465"/>
            </a:xfrm>
          </p:grpSpPr>
          <p:sp>
            <p:nvSpPr>
              <p:cNvPr id="28" name="Freeform 28"/>
              <p:cNvSpPr/>
              <p:nvPr/>
            </p:nvSpPr>
            <p:spPr>
              <a:xfrm>
                <a:off x="0" y="0"/>
                <a:ext cx="706578" cy="1140465"/>
              </a:xfrm>
              <a:custGeom>
                <a:avLst/>
                <a:gdLst/>
                <a:ahLst/>
                <a:cxnLst/>
                <a:rect l="l" t="t" r="r" b="b"/>
                <a:pathLst>
                  <a:path w="706578" h="1140465">
                    <a:moveTo>
                      <a:pt x="66187" y="0"/>
                    </a:moveTo>
                    <a:lnTo>
                      <a:pt x="640390" y="0"/>
                    </a:lnTo>
                    <a:cubicBezTo>
                      <a:pt x="657944" y="0"/>
                      <a:pt x="674779" y="6973"/>
                      <a:pt x="687192" y="19386"/>
                    </a:cubicBezTo>
                    <a:cubicBezTo>
                      <a:pt x="699604" y="31798"/>
                      <a:pt x="706578" y="48633"/>
                      <a:pt x="706578" y="66187"/>
                    </a:cubicBezTo>
                    <a:lnTo>
                      <a:pt x="706578" y="1074277"/>
                    </a:lnTo>
                    <a:cubicBezTo>
                      <a:pt x="706578" y="1091831"/>
                      <a:pt x="699604" y="1108666"/>
                      <a:pt x="687192" y="1121079"/>
                    </a:cubicBezTo>
                    <a:cubicBezTo>
                      <a:pt x="674779" y="1133491"/>
                      <a:pt x="657944" y="1140465"/>
                      <a:pt x="640390" y="1140465"/>
                    </a:cubicBezTo>
                    <a:lnTo>
                      <a:pt x="66187" y="1140465"/>
                    </a:lnTo>
                    <a:cubicBezTo>
                      <a:pt x="48633" y="1140465"/>
                      <a:pt x="31798" y="1133491"/>
                      <a:pt x="19386" y="1121079"/>
                    </a:cubicBezTo>
                    <a:cubicBezTo>
                      <a:pt x="6973" y="1108666"/>
                      <a:pt x="0" y="1091831"/>
                      <a:pt x="0" y="1074277"/>
                    </a:cubicBezTo>
                    <a:lnTo>
                      <a:pt x="0" y="66187"/>
                    </a:lnTo>
                    <a:cubicBezTo>
                      <a:pt x="0" y="48633"/>
                      <a:pt x="6973" y="31798"/>
                      <a:pt x="19386" y="19386"/>
                    </a:cubicBezTo>
                    <a:cubicBezTo>
                      <a:pt x="31798" y="6973"/>
                      <a:pt x="48633" y="0"/>
                      <a:pt x="66187" y="0"/>
                    </a:cubicBezTo>
                    <a:close/>
                  </a:path>
                </a:pathLst>
              </a:custGeom>
              <a:solidFill>
                <a:srgbClr val="719A3E"/>
              </a:solidFill>
              <a:ln w="38100" cap="rnd">
                <a:solidFill>
                  <a:srgbClr val="F1F1F1"/>
                </a:solidFill>
                <a:prstDash val="solid"/>
                <a:round/>
              </a:ln>
            </p:spPr>
            <p:txBody>
              <a:bodyPr/>
              <a:lstStyle/>
              <a:p>
                <a:endParaRPr lang="en-US"/>
              </a:p>
            </p:txBody>
          </p:sp>
          <p:sp>
            <p:nvSpPr>
              <p:cNvPr id="29" name="TextBox 29"/>
              <p:cNvSpPr txBox="1"/>
              <p:nvPr/>
            </p:nvSpPr>
            <p:spPr>
              <a:xfrm>
                <a:off x="0" y="-38100"/>
                <a:ext cx="706578" cy="117856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9499210" y="361631"/>
              <a:ext cx="3507364" cy="350736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1805" t="-33171" r="-37757" b="-26247"/>
                </a:stretch>
              </a:blipFill>
              <a:ln w="28575" cap="sq">
                <a:solidFill>
                  <a:srgbClr val="F1F1F1"/>
                </a:solidFill>
                <a:prstDash val="solid"/>
                <a:miter/>
              </a:ln>
            </p:spPr>
            <p:txBody>
              <a:bodyPr/>
              <a:lstStyle/>
              <a:p>
                <a:endParaRPr lang="en-US"/>
              </a:p>
            </p:txBody>
          </p:sp>
        </p:grpSp>
        <p:sp>
          <p:nvSpPr>
            <p:cNvPr id="32" name="TextBox 32"/>
            <p:cNvSpPr txBox="1"/>
            <p:nvPr/>
          </p:nvSpPr>
          <p:spPr>
            <a:xfrm>
              <a:off x="19264869" y="4357342"/>
              <a:ext cx="4194372" cy="1646803"/>
            </a:xfrm>
            <a:prstGeom prst="rect">
              <a:avLst/>
            </a:prstGeom>
          </p:spPr>
          <p:txBody>
            <a:bodyPr lIns="0" tIns="0" rIns="0" bIns="0" rtlCol="0" anchor="t">
              <a:spAutoFit/>
            </a:bodyPr>
            <a:lstStyle/>
            <a:p>
              <a:pPr algn="l">
                <a:lnSpc>
                  <a:spcPts val="5027"/>
                </a:lnSpc>
              </a:pPr>
              <a:r>
                <a:rPr lang="en-US" sz="3808">
                  <a:solidFill>
                    <a:srgbClr val="F1F1F1"/>
                  </a:solidFill>
                  <a:latin typeface="Oswald 1"/>
                  <a:ea typeface="Oswald 1"/>
                  <a:cs typeface="Oswald 1"/>
                  <a:sym typeface="Oswald 1"/>
                </a:rPr>
                <a:t>Networking </a:t>
              </a:r>
            </a:p>
            <a:p>
              <a:pPr algn="l">
                <a:lnSpc>
                  <a:spcPts val="5027"/>
                </a:lnSpc>
              </a:pPr>
              <a:r>
                <a:rPr lang="en-US" sz="3808">
                  <a:solidFill>
                    <a:srgbClr val="F1F1F1"/>
                  </a:solidFill>
                  <a:latin typeface="Oswald 1"/>
                  <a:ea typeface="Oswald 1"/>
                  <a:cs typeface="Oswald 1"/>
                  <a:sym typeface="Oswald 1"/>
                </a:rPr>
                <a:t>&amp; Support</a:t>
              </a:r>
            </a:p>
          </p:txBody>
        </p:sp>
      </p:grpSp>
      <p:sp>
        <p:nvSpPr>
          <p:cNvPr id="33" name="Freeform 33"/>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7"/>
            <a:stretch>
              <a:fillRect/>
            </a:stretch>
          </a:blipFill>
        </p:spPr>
        <p:txBody>
          <a:bodyPr/>
          <a:lstStyle/>
          <a:p>
            <a:endParaRPr lang="en-US"/>
          </a:p>
        </p:txBody>
      </p:sp>
      <p:sp>
        <p:nvSpPr>
          <p:cNvPr id="34" name="Freeform 34"/>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8"/>
            <a:stretch>
              <a:fillRect/>
            </a:stretch>
          </a:blipFill>
        </p:spPr>
        <p:txBody>
          <a:bodyPr/>
          <a:lstStyle/>
          <a:p>
            <a:endParaRPr lang="en-US"/>
          </a:p>
        </p:txBody>
      </p:sp>
      <p:grpSp>
        <p:nvGrpSpPr>
          <p:cNvPr id="35" name="Group 35"/>
          <p:cNvGrpSpPr/>
          <p:nvPr/>
        </p:nvGrpSpPr>
        <p:grpSpPr>
          <a:xfrm>
            <a:off x="-812083" y="595894"/>
            <a:ext cx="8861577" cy="1251492"/>
            <a:chOff x="0" y="0"/>
            <a:chExt cx="2333913" cy="329611"/>
          </a:xfrm>
        </p:grpSpPr>
        <p:sp>
          <p:nvSpPr>
            <p:cNvPr id="36" name="Freeform 36"/>
            <p:cNvSpPr/>
            <p:nvPr/>
          </p:nvSpPr>
          <p:spPr>
            <a:xfrm>
              <a:off x="0" y="0"/>
              <a:ext cx="2333913" cy="329611"/>
            </a:xfrm>
            <a:custGeom>
              <a:avLst/>
              <a:gdLst/>
              <a:ahLst/>
              <a:cxnLst/>
              <a:rect l="l" t="t" r="r" b="b"/>
              <a:pathLst>
                <a:path w="2333913" h="329611">
                  <a:moveTo>
                    <a:pt x="26210" y="0"/>
                  </a:moveTo>
                  <a:lnTo>
                    <a:pt x="2307704" y="0"/>
                  </a:lnTo>
                  <a:cubicBezTo>
                    <a:pt x="2322179" y="0"/>
                    <a:pt x="2333913" y="11734"/>
                    <a:pt x="2333913" y="26210"/>
                  </a:cubicBezTo>
                  <a:lnTo>
                    <a:pt x="2333913" y="303401"/>
                  </a:lnTo>
                  <a:cubicBezTo>
                    <a:pt x="2333913" y="317877"/>
                    <a:pt x="2322179" y="329611"/>
                    <a:pt x="2307704" y="329611"/>
                  </a:cubicBezTo>
                  <a:lnTo>
                    <a:pt x="26210" y="329611"/>
                  </a:lnTo>
                  <a:cubicBezTo>
                    <a:pt x="11734" y="329611"/>
                    <a:pt x="0" y="317877"/>
                    <a:pt x="0" y="303401"/>
                  </a:cubicBezTo>
                  <a:lnTo>
                    <a:pt x="0" y="26210"/>
                  </a:lnTo>
                  <a:cubicBezTo>
                    <a:pt x="0" y="11734"/>
                    <a:pt x="11734" y="0"/>
                    <a:pt x="26210" y="0"/>
                  </a:cubicBezTo>
                  <a:close/>
                </a:path>
              </a:pathLst>
            </a:custGeom>
            <a:solidFill>
              <a:srgbClr val="F1F1F1"/>
            </a:solidFill>
          </p:spPr>
          <p:txBody>
            <a:bodyPr/>
            <a:lstStyle/>
            <a:p>
              <a:endParaRPr lang="en-US"/>
            </a:p>
          </p:txBody>
        </p:sp>
        <p:sp>
          <p:nvSpPr>
            <p:cNvPr id="37" name="TextBox 37"/>
            <p:cNvSpPr txBox="1"/>
            <p:nvPr/>
          </p:nvSpPr>
          <p:spPr>
            <a:xfrm>
              <a:off x="0" y="-66675"/>
              <a:ext cx="2333913" cy="396286"/>
            </a:xfrm>
            <a:prstGeom prst="rect">
              <a:avLst/>
            </a:prstGeom>
          </p:spPr>
          <p:txBody>
            <a:bodyPr lIns="50800" tIns="50800" rIns="50800" bIns="50800" rtlCol="0" anchor="ctr"/>
            <a:lstStyle/>
            <a:p>
              <a:pPr algn="ctr">
                <a:lnSpc>
                  <a:spcPts val="2700"/>
                </a:lnSpc>
              </a:pPr>
              <a:endParaRPr/>
            </a:p>
          </p:txBody>
        </p:sp>
      </p:grpSp>
      <p:sp>
        <p:nvSpPr>
          <p:cNvPr id="38" name="TextBox 38"/>
          <p:cNvSpPr txBox="1"/>
          <p:nvPr/>
        </p:nvSpPr>
        <p:spPr>
          <a:xfrm>
            <a:off x="1028700" y="941604"/>
            <a:ext cx="7020794"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BENEFITS OF MEMBERSHIP</a:t>
            </a:r>
          </a:p>
        </p:txBody>
      </p:sp>
      <p:sp>
        <p:nvSpPr>
          <p:cNvPr id="39" name="TextBox 39"/>
          <p:cNvSpPr txBox="1"/>
          <p:nvPr/>
        </p:nvSpPr>
        <p:spPr>
          <a:xfrm>
            <a:off x="1649740" y="2248565"/>
            <a:ext cx="15380854" cy="1619887"/>
          </a:xfrm>
          <a:prstGeom prst="rect">
            <a:avLst/>
          </a:prstGeom>
        </p:spPr>
        <p:txBody>
          <a:bodyPr lIns="0" tIns="0" rIns="0" bIns="0" rtlCol="0" anchor="t">
            <a:spAutoFit/>
          </a:bodyPr>
          <a:lstStyle/>
          <a:p>
            <a:pPr algn="l">
              <a:lnSpc>
                <a:spcPts val="3400"/>
              </a:lnSpc>
            </a:pPr>
            <a:r>
              <a:rPr lang="en-US" sz="3400" b="1">
                <a:solidFill>
                  <a:srgbClr val="F1F1F1"/>
                </a:solidFill>
                <a:latin typeface="Source Sans Pro 1 Bold"/>
                <a:ea typeface="Source Sans Pro 1 Bold"/>
                <a:cs typeface="Source Sans Pro 1 Bold"/>
                <a:sym typeface="Source Sans Pro 1 Bold"/>
              </a:rPr>
              <a:t>Core Purpose:</a:t>
            </a:r>
            <a:r>
              <a:rPr lang="en-US" sz="3400">
                <a:solidFill>
                  <a:srgbClr val="F1F1F1"/>
                </a:solidFill>
                <a:latin typeface="Source Sans Pro 1"/>
                <a:ea typeface="Source Sans Pro 1"/>
                <a:cs typeface="Source Sans Pro 1"/>
                <a:sym typeface="Source Sans Pro 1"/>
              </a:rPr>
              <a:t> To ensure and enhance the welfare of the public and animals.</a:t>
            </a:r>
          </a:p>
          <a:p>
            <a:pPr algn="l">
              <a:lnSpc>
                <a:spcPts val="2500"/>
              </a:lnSpc>
            </a:pPr>
            <a:endParaRPr lang="en-US" sz="3400">
              <a:solidFill>
                <a:srgbClr val="F1F1F1"/>
              </a:solidFill>
              <a:latin typeface="Source Sans Pro 1"/>
              <a:ea typeface="Source Sans Pro 1"/>
              <a:cs typeface="Source Sans Pro 1"/>
              <a:sym typeface="Source Sans Pro 1"/>
            </a:endParaRPr>
          </a:p>
          <a:p>
            <a:pPr algn="l">
              <a:lnSpc>
                <a:spcPts val="3400"/>
              </a:lnSpc>
            </a:pPr>
            <a:r>
              <a:rPr lang="en-US" sz="3400" b="1">
                <a:solidFill>
                  <a:srgbClr val="F1F1F1"/>
                </a:solidFill>
                <a:latin typeface="Source Sans Pro 1 Bold"/>
                <a:ea typeface="Source Sans Pro 1 Bold"/>
                <a:cs typeface="Source Sans Pro 1 Bold"/>
                <a:sym typeface="Source Sans Pro 1 Bold"/>
              </a:rPr>
              <a:t>Mission:</a:t>
            </a:r>
            <a:r>
              <a:rPr lang="en-US" sz="3400">
                <a:solidFill>
                  <a:srgbClr val="F1F1F1"/>
                </a:solidFill>
                <a:latin typeface="Source Sans Pro 1"/>
                <a:ea typeface="Source Sans Pro 1"/>
                <a:cs typeface="Source Sans Pro 1"/>
                <a:sym typeface="Source Sans Pro 1"/>
              </a:rPr>
              <a:t> The AAVSB’s leadership and comprehensive resources support and advance veterinary medicine regulation.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2"/>
            <a:stretch>
              <a:fillRect/>
            </a:stretch>
          </a:blipFill>
        </p:spPr>
        <p:txBody>
          <a:bodyPr/>
          <a:lstStyle/>
          <a:p>
            <a:endParaRPr lang="en-US"/>
          </a:p>
        </p:txBody>
      </p:sp>
      <p:sp>
        <p:nvSpPr>
          <p:cNvPr id="3" name="Freeform 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812083" y="595894"/>
            <a:ext cx="12459879" cy="1251492"/>
            <a:chOff x="0" y="0"/>
            <a:chExt cx="3281614" cy="329611"/>
          </a:xfrm>
        </p:grpSpPr>
        <p:sp>
          <p:nvSpPr>
            <p:cNvPr id="5" name="Freeform 5"/>
            <p:cNvSpPr/>
            <p:nvPr/>
          </p:nvSpPr>
          <p:spPr>
            <a:xfrm>
              <a:off x="0" y="0"/>
              <a:ext cx="3281614" cy="329611"/>
            </a:xfrm>
            <a:custGeom>
              <a:avLst/>
              <a:gdLst/>
              <a:ahLst/>
              <a:cxnLst/>
              <a:rect l="l" t="t" r="r" b="b"/>
              <a:pathLst>
                <a:path w="3281614" h="329611">
                  <a:moveTo>
                    <a:pt x="18640" y="0"/>
                  </a:moveTo>
                  <a:lnTo>
                    <a:pt x="3262974" y="0"/>
                  </a:lnTo>
                  <a:cubicBezTo>
                    <a:pt x="3267918" y="0"/>
                    <a:pt x="3272659" y="1964"/>
                    <a:pt x="3276155" y="5460"/>
                  </a:cubicBezTo>
                  <a:cubicBezTo>
                    <a:pt x="3279651" y="8955"/>
                    <a:pt x="3281614" y="13697"/>
                    <a:pt x="3281614" y="18640"/>
                  </a:cubicBezTo>
                  <a:lnTo>
                    <a:pt x="3281614" y="310971"/>
                  </a:lnTo>
                  <a:cubicBezTo>
                    <a:pt x="3281614" y="321265"/>
                    <a:pt x="3273269" y="329611"/>
                    <a:pt x="3262974" y="329611"/>
                  </a:cubicBezTo>
                  <a:lnTo>
                    <a:pt x="18640" y="329611"/>
                  </a:lnTo>
                  <a:cubicBezTo>
                    <a:pt x="13697" y="329611"/>
                    <a:pt x="8955" y="327647"/>
                    <a:pt x="5460" y="324151"/>
                  </a:cubicBezTo>
                  <a:cubicBezTo>
                    <a:pt x="1964" y="320656"/>
                    <a:pt x="0" y="315914"/>
                    <a:pt x="0" y="310971"/>
                  </a:cubicBezTo>
                  <a:lnTo>
                    <a:pt x="0" y="18640"/>
                  </a:lnTo>
                  <a:cubicBezTo>
                    <a:pt x="0" y="8346"/>
                    <a:pt x="8346" y="0"/>
                    <a:pt x="18640" y="0"/>
                  </a:cubicBezTo>
                  <a:close/>
                </a:path>
              </a:pathLst>
            </a:custGeom>
            <a:solidFill>
              <a:srgbClr val="F1F1F1"/>
            </a:solidFill>
          </p:spPr>
          <p:txBody>
            <a:bodyPr/>
            <a:lstStyle/>
            <a:p>
              <a:endParaRPr lang="en-US"/>
            </a:p>
          </p:txBody>
        </p:sp>
        <p:sp>
          <p:nvSpPr>
            <p:cNvPr id="6" name="TextBox 6"/>
            <p:cNvSpPr txBox="1"/>
            <p:nvPr/>
          </p:nvSpPr>
          <p:spPr>
            <a:xfrm>
              <a:off x="0" y="-66675"/>
              <a:ext cx="3281614" cy="396286"/>
            </a:xfrm>
            <a:prstGeom prst="rect">
              <a:avLst/>
            </a:prstGeom>
          </p:spPr>
          <p:txBody>
            <a:bodyPr lIns="50800" tIns="50800" rIns="50800" bIns="50800" rtlCol="0" anchor="ctr"/>
            <a:lstStyle/>
            <a:p>
              <a:pPr algn="ctr">
                <a:lnSpc>
                  <a:spcPts val="2700"/>
                </a:lnSpc>
              </a:pPr>
              <a:endParaRPr/>
            </a:p>
          </p:txBody>
        </p:sp>
      </p:grpSp>
      <p:sp>
        <p:nvSpPr>
          <p:cNvPr id="7" name="TextBox 7"/>
          <p:cNvSpPr txBox="1"/>
          <p:nvPr/>
        </p:nvSpPr>
        <p:spPr>
          <a:xfrm>
            <a:off x="1028700" y="941604"/>
            <a:ext cx="10435042"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OVERVIEW OF ADMINISTRATIVE SUPPORT</a:t>
            </a:r>
          </a:p>
        </p:txBody>
      </p:sp>
      <p:grpSp>
        <p:nvGrpSpPr>
          <p:cNvPr id="8" name="Group 8"/>
          <p:cNvGrpSpPr/>
          <p:nvPr/>
        </p:nvGrpSpPr>
        <p:grpSpPr>
          <a:xfrm>
            <a:off x="6928743" y="2218627"/>
            <a:ext cx="10330557" cy="952846"/>
            <a:chOff x="0" y="0"/>
            <a:chExt cx="13774076" cy="1270461"/>
          </a:xfrm>
        </p:grpSpPr>
        <p:grpSp>
          <p:nvGrpSpPr>
            <p:cNvPr id="9" name="Group 9"/>
            <p:cNvGrpSpPr/>
            <p:nvPr/>
          </p:nvGrpSpPr>
          <p:grpSpPr>
            <a:xfrm>
              <a:off x="0" y="0"/>
              <a:ext cx="13774076" cy="1270461"/>
              <a:chOff x="0" y="0"/>
              <a:chExt cx="2870231" cy="264738"/>
            </a:xfrm>
          </p:grpSpPr>
          <p:sp>
            <p:nvSpPr>
              <p:cNvPr id="10" name="Freeform 10"/>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11" name="TextBox 11"/>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12" name="Freeform 12"/>
            <p:cNvSpPr/>
            <p:nvPr/>
          </p:nvSpPr>
          <p:spPr>
            <a:xfrm>
              <a:off x="916024" y="199762"/>
              <a:ext cx="2194238" cy="870938"/>
            </a:xfrm>
            <a:custGeom>
              <a:avLst/>
              <a:gdLst/>
              <a:ahLst/>
              <a:cxnLst/>
              <a:rect l="l" t="t" r="r" b="b"/>
              <a:pathLst>
                <a:path w="2194238" h="870938">
                  <a:moveTo>
                    <a:pt x="0" y="0"/>
                  </a:moveTo>
                  <a:lnTo>
                    <a:pt x="2194238" y="0"/>
                  </a:lnTo>
                  <a:lnTo>
                    <a:pt x="2194238" y="870937"/>
                  </a:lnTo>
                  <a:lnTo>
                    <a:pt x="0" y="870937"/>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3657897" y="404573"/>
              <a:ext cx="9358431" cy="527990"/>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Veterinary Information Verification Agency</a:t>
              </a:r>
            </a:p>
          </p:txBody>
        </p:sp>
      </p:grpSp>
      <p:grpSp>
        <p:nvGrpSpPr>
          <p:cNvPr id="14" name="Group 14"/>
          <p:cNvGrpSpPr/>
          <p:nvPr/>
        </p:nvGrpSpPr>
        <p:grpSpPr>
          <a:xfrm>
            <a:off x="6928743" y="3301927"/>
            <a:ext cx="10330557" cy="952846"/>
            <a:chOff x="0" y="0"/>
            <a:chExt cx="13774076" cy="1270461"/>
          </a:xfrm>
        </p:grpSpPr>
        <p:grpSp>
          <p:nvGrpSpPr>
            <p:cNvPr id="15" name="Group 15"/>
            <p:cNvGrpSpPr/>
            <p:nvPr/>
          </p:nvGrpSpPr>
          <p:grpSpPr>
            <a:xfrm>
              <a:off x="0" y="0"/>
              <a:ext cx="13774076" cy="1270461"/>
              <a:chOff x="0" y="0"/>
              <a:chExt cx="2870231" cy="264738"/>
            </a:xfrm>
          </p:grpSpPr>
          <p:sp>
            <p:nvSpPr>
              <p:cNvPr id="16" name="Freeform 16"/>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17" name="TextBox 17"/>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18" name="Freeform 18"/>
            <p:cNvSpPr/>
            <p:nvPr/>
          </p:nvSpPr>
          <p:spPr>
            <a:xfrm>
              <a:off x="916024" y="245569"/>
              <a:ext cx="2194238" cy="779324"/>
            </a:xfrm>
            <a:custGeom>
              <a:avLst/>
              <a:gdLst/>
              <a:ahLst/>
              <a:cxnLst/>
              <a:rect l="l" t="t" r="r" b="b"/>
              <a:pathLst>
                <a:path w="2194238" h="779324">
                  <a:moveTo>
                    <a:pt x="0" y="0"/>
                  </a:moveTo>
                  <a:lnTo>
                    <a:pt x="2194238" y="0"/>
                  </a:lnTo>
                  <a:lnTo>
                    <a:pt x="2194238" y="779323"/>
                  </a:lnTo>
                  <a:lnTo>
                    <a:pt x="0" y="779323"/>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3657897" y="404573"/>
              <a:ext cx="9358431" cy="527990"/>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Veterinary Application for Uniform Transfer</a:t>
              </a:r>
            </a:p>
          </p:txBody>
        </p:sp>
      </p:grpSp>
      <p:grpSp>
        <p:nvGrpSpPr>
          <p:cNvPr id="20" name="Group 20"/>
          <p:cNvGrpSpPr/>
          <p:nvPr/>
        </p:nvGrpSpPr>
        <p:grpSpPr>
          <a:xfrm>
            <a:off x="6928743" y="4385226"/>
            <a:ext cx="10330557" cy="952846"/>
            <a:chOff x="0" y="0"/>
            <a:chExt cx="13774076" cy="1270461"/>
          </a:xfrm>
        </p:grpSpPr>
        <p:grpSp>
          <p:nvGrpSpPr>
            <p:cNvPr id="21" name="Group 21"/>
            <p:cNvGrpSpPr/>
            <p:nvPr/>
          </p:nvGrpSpPr>
          <p:grpSpPr>
            <a:xfrm>
              <a:off x="0" y="0"/>
              <a:ext cx="13774076" cy="1270461"/>
              <a:chOff x="0" y="0"/>
              <a:chExt cx="2870231" cy="264738"/>
            </a:xfrm>
          </p:grpSpPr>
          <p:sp>
            <p:nvSpPr>
              <p:cNvPr id="22" name="Freeform 22"/>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23" name="TextBox 23"/>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24" name="Freeform 24"/>
            <p:cNvSpPr/>
            <p:nvPr/>
          </p:nvSpPr>
          <p:spPr>
            <a:xfrm>
              <a:off x="916024" y="244981"/>
              <a:ext cx="2173710" cy="780500"/>
            </a:xfrm>
            <a:custGeom>
              <a:avLst/>
              <a:gdLst/>
              <a:ahLst/>
              <a:cxnLst/>
              <a:rect l="l" t="t" r="r" b="b"/>
              <a:pathLst>
                <a:path w="2173710" h="780500">
                  <a:moveTo>
                    <a:pt x="0" y="0"/>
                  </a:moveTo>
                  <a:lnTo>
                    <a:pt x="2173710" y="0"/>
                  </a:lnTo>
                  <a:lnTo>
                    <a:pt x="2173710" y="780499"/>
                  </a:lnTo>
                  <a:lnTo>
                    <a:pt x="0" y="780499"/>
                  </a:lnTo>
                  <a:lnTo>
                    <a:pt x="0" y="0"/>
                  </a:lnTo>
                  <a:close/>
                </a:path>
              </a:pathLst>
            </a:custGeom>
            <a:blipFill>
              <a:blip r:embed="rId6"/>
              <a:stretch>
                <a:fillRect/>
              </a:stretch>
            </a:blipFill>
          </p:spPr>
          <p:txBody>
            <a:bodyPr/>
            <a:lstStyle/>
            <a:p>
              <a:endParaRPr lang="en-US"/>
            </a:p>
          </p:txBody>
        </p:sp>
        <p:sp>
          <p:nvSpPr>
            <p:cNvPr id="25" name="TextBox 25"/>
            <p:cNvSpPr txBox="1"/>
            <p:nvPr/>
          </p:nvSpPr>
          <p:spPr>
            <a:xfrm>
              <a:off x="3657897" y="404573"/>
              <a:ext cx="9358431" cy="527990"/>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Registry of Approved Continuing Education</a:t>
              </a:r>
            </a:p>
          </p:txBody>
        </p:sp>
      </p:grpSp>
      <p:grpSp>
        <p:nvGrpSpPr>
          <p:cNvPr id="26" name="Group 26"/>
          <p:cNvGrpSpPr/>
          <p:nvPr/>
        </p:nvGrpSpPr>
        <p:grpSpPr>
          <a:xfrm>
            <a:off x="6928743" y="5468526"/>
            <a:ext cx="10330557" cy="952846"/>
            <a:chOff x="0" y="0"/>
            <a:chExt cx="13774076" cy="1270461"/>
          </a:xfrm>
        </p:grpSpPr>
        <p:grpSp>
          <p:nvGrpSpPr>
            <p:cNvPr id="27" name="Group 27"/>
            <p:cNvGrpSpPr/>
            <p:nvPr/>
          </p:nvGrpSpPr>
          <p:grpSpPr>
            <a:xfrm>
              <a:off x="0" y="0"/>
              <a:ext cx="13774076" cy="1270461"/>
              <a:chOff x="0" y="0"/>
              <a:chExt cx="2870231" cy="264738"/>
            </a:xfrm>
          </p:grpSpPr>
          <p:sp>
            <p:nvSpPr>
              <p:cNvPr id="28" name="Freeform 28"/>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29" name="TextBox 29"/>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30" name="TextBox 30"/>
            <p:cNvSpPr txBox="1"/>
            <p:nvPr/>
          </p:nvSpPr>
          <p:spPr>
            <a:xfrm>
              <a:off x="3657897" y="404573"/>
              <a:ext cx="9358431" cy="527990"/>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Registry of Approved Continuing Education</a:t>
              </a:r>
            </a:p>
          </p:txBody>
        </p:sp>
        <p:sp>
          <p:nvSpPr>
            <p:cNvPr id="31" name="Freeform 31"/>
            <p:cNvSpPr/>
            <p:nvPr/>
          </p:nvSpPr>
          <p:spPr>
            <a:xfrm>
              <a:off x="916024" y="412286"/>
              <a:ext cx="2194238" cy="445890"/>
            </a:xfrm>
            <a:custGeom>
              <a:avLst/>
              <a:gdLst/>
              <a:ahLst/>
              <a:cxnLst/>
              <a:rect l="l" t="t" r="r" b="b"/>
              <a:pathLst>
                <a:path w="2194238" h="445890">
                  <a:moveTo>
                    <a:pt x="0" y="0"/>
                  </a:moveTo>
                  <a:lnTo>
                    <a:pt x="2194238" y="0"/>
                  </a:lnTo>
                  <a:lnTo>
                    <a:pt x="2194238" y="445889"/>
                  </a:lnTo>
                  <a:lnTo>
                    <a:pt x="0" y="445889"/>
                  </a:lnTo>
                  <a:lnTo>
                    <a:pt x="0" y="0"/>
                  </a:lnTo>
                  <a:close/>
                </a:path>
              </a:pathLst>
            </a:custGeom>
            <a:blipFill>
              <a:blip r:embed="rId7"/>
              <a:stretch>
                <a:fillRect/>
              </a:stretch>
            </a:blipFill>
          </p:spPr>
          <p:txBody>
            <a:bodyPr/>
            <a:lstStyle/>
            <a:p>
              <a:endParaRPr lang="en-US"/>
            </a:p>
          </p:txBody>
        </p:sp>
      </p:grpSp>
      <p:grpSp>
        <p:nvGrpSpPr>
          <p:cNvPr id="32" name="Group 32"/>
          <p:cNvGrpSpPr/>
          <p:nvPr/>
        </p:nvGrpSpPr>
        <p:grpSpPr>
          <a:xfrm>
            <a:off x="6928743" y="6551825"/>
            <a:ext cx="10330557" cy="952846"/>
            <a:chOff x="0" y="0"/>
            <a:chExt cx="13774076" cy="1270461"/>
          </a:xfrm>
        </p:grpSpPr>
        <p:grpSp>
          <p:nvGrpSpPr>
            <p:cNvPr id="33" name="Group 33"/>
            <p:cNvGrpSpPr/>
            <p:nvPr/>
          </p:nvGrpSpPr>
          <p:grpSpPr>
            <a:xfrm>
              <a:off x="0" y="0"/>
              <a:ext cx="13774076" cy="1270461"/>
              <a:chOff x="0" y="0"/>
              <a:chExt cx="2870231" cy="264738"/>
            </a:xfrm>
          </p:grpSpPr>
          <p:sp>
            <p:nvSpPr>
              <p:cNvPr id="34" name="Freeform 34"/>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35" name="TextBox 35"/>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36" name="TextBox 36"/>
            <p:cNvSpPr txBox="1"/>
            <p:nvPr/>
          </p:nvSpPr>
          <p:spPr>
            <a:xfrm>
              <a:off x="3657897" y="157167"/>
              <a:ext cx="9358431" cy="1022802"/>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Program for the Assessment of </a:t>
              </a:r>
            </a:p>
            <a:p>
              <a:pPr algn="l">
                <a:lnSpc>
                  <a:spcPts val="2948"/>
                </a:lnSpc>
              </a:pPr>
              <a:r>
                <a:rPr lang="en-US" sz="2948" spc="44">
                  <a:solidFill>
                    <a:srgbClr val="FFFFFF"/>
                  </a:solidFill>
                  <a:latin typeface="Source Sans Pro 3"/>
                  <a:ea typeface="Source Sans Pro 3"/>
                  <a:cs typeface="Source Sans Pro 3"/>
                  <a:sym typeface="Source Sans Pro 3"/>
                </a:rPr>
                <a:t>Veterinary Equivalence</a:t>
              </a:r>
            </a:p>
          </p:txBody>
        </p:sp>
        <p:sp>
          <p:nvSpPr>
            <p:cNvPr id="37" name="Freeform 37"/>
            <p:cNvSpPr/>
            <p:nvPr/>
          </p:nvSpPr>
          <p:spPr>
            <a:xfrm>
              <a:off x="916024" y="221260"/>
              <a:ext cx="2173710" cy="827940"/>
            </a:xfrm>
            <a:custGeom>
              <a:avLst/>
              <a:gdLst/>
              <a:ahLst/>
              <a:cxnLst/>
              <a:rect l="l" t="t" r="r" b="b"/>
              <a:pathLst>
                <a:path w="2173710" h="827940">
                  <a:moveTo>
                    <a:pt x="0" y="0"/>
                  </a:moveTo>
                  <a:lnTo>
                    <a:pt x="2173710" y="0"/>
                  </a:lnTo>
                  <a:lnTo>
                    <a:pt x="2173710" y="827941"/>
                  </a:lnTo>
                  <a:lnTo>
                    <a:pt x="0" y="827941"/>
                  </a:lnTo>
                  <a:lnTo>
                    <a:pt x="0" y="0"/>
                  </a:lnTo>
                  <a:close/>
                </a:path>
              </a:pathLst>
            </a:custGeom>
            <a:blipFill>
              <a:blip r:embed="rId8"/>
              <a:stretch>
                <a:fillRect/>
              </a:stretch>
            </a:blipFill>
          </p:spPr>
          <p:txBody>
            <a:bodyPr/>
            <a:lstStyle/>
            <a:p>
              <a:endParaRPr lang="en-US"/>
            </a:p>
          </p:txBody>
        </p:sp>
      </p:grpSp>
      <p:grpSp>
        <p:nvGrpSpPr>
          <p:cNvPr id="38" name="Group 38"/>
          <p:cNvGrpSpPr/>
          <p:nvPr/>
        </p:nvGrpSpPr>
        <p:grpSpPr>
          <a:xfrm>
            <a:off x="6928743" y="7635125"/>
            <a:ext cx="10330557" cy="952846"/>
            <a:chOff x="0" y="0"/>
            <a:chExt cx="13774076" cy="1270461"/>
          </a:xfrm>
        </p:grpSpPr>
        <p:grpSp>
          <p:nvGrpSpPr>
            <p:cNvPr id="39" name="Group 39"/>
            <p:cNvGrpSpPr/>
            <p:nvPr/>
          </p:nvGrpSpPr>
          <p:grpSpPr>
            <a:xfrm>
              <a:off x="0" y="0"/>
              <a:ext cx="13774076" cy="1270461"/>
              <a:chOff x="0" y="0"/>
              <a:chExt cx="2870231" cy="264738"/>
            </a:xfrm>
          </p:grpSpPr>
          <p:sp>
            <p:nvSpPr>
              <p:cNvPr id="40" name="Freeform 40"/>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41" name="TextBox 41"/>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42" name="TextBox 42"/>
            <p:cNvSpPr txBox="1"/>
            <p:nvPr/>
          </p:nvSpPr>
          <p:spPr>
            <a:xfrm>
              <a:off x="3657897" y="404573"/>
              <a:ext cx="9358431" cy="527990"/>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State &amp; Provincial Assessments</a:t>
              </a:r>
            </a:p>
          </p:txBody>
        </p:sp>
      </p:grpSp>
      <p:sp>
        <p:nvSpPr>
          <p:cNvPr id="43" name="Freeform 43"/>
          <p:cNvSpPr/>
          <p:nvPr/>
        </p:nvSpPr>
        <p:spPr>
          <a:xfrm>
            <a:off x="7700014" y="7827263"/>
            <a:ext cx="1443986" cy="568569"/>
          </a:xfrm>
          <a:custGeom>
            <a:avLst/>
            <a:gdLst/>
            <a:ahLst/>
            <a:cxnLst/>
            <a:rect l="l" t="t" r="r" b="b"/>
            <a:pathLst>
              <a:path w="1443986" h="568569">
                <a:moveTo>
                  <a:pt x="0" y="0"/>
                </a:moveTo>
                <a:lnTo>
                  <a:pt x="1443986" y="0"/>
                </a:lnTo>
                <a:lnTo>
                  <a:pt x="1443986" y="568570"/>
                </a:lnTo>
                <a:lnTo>
                  <a:pt x="0" y="568570"/>
                </a:lnTo>
                <a:lnTo>
                  <a:pt x="0" y="0"/>
                </a:lnTo>
                <a:close/>
              </a:path>
            </a:pathLst>
          </a:custGeom>
          <a:blipFill>
            <a:blip r:embed="rId9"/>
            <a:stretch>
              <a:fillRect/>
            </a:stretch>
          </a:blipFill>
        </p:spPr>
        <p:txBody>
          <a:bodyPr/>
          <a:lstStyle/>
          <a:p>
            <a:endParaRPr lang="en-US"/>
          </a:p>
        </p:txBody>
      </p:sp>
      <p:grpSp>
        <p:nvGrpSpPr>
          <p:cNvPr id="44" name="Group 44"/>
          <p:cNvGrpSpPr/>
          <p:nvPr/>
        </p:nvGrpSpPr>
        <p:grpSpPr>
          <a:xfrm>
            <a:off x="1028700" y="2218627"/>
            <a:ext cx="5706393" cy="7479764"/>
            <a:chOff x="0" y="0"/>
            <a:chExt cx="7608525" cy="9973018"/>
          </a:xfrm>
        </p:grpSpPr>
        <p:grpSp>
          <p:nvGrpSpPr>
            <p:cNvPr id="45" name="Group 45"/>
            <p:cNvGrpSpPr/>
            <p:nvPr/>
          </p:nvGrpSpPr>
          <p:grpSpPr>
            <a:xfrm>
              <a:off x="0" y="0"/>
              <a:ext cx="7608525" cy="9973018"/>
              <a:chOff x="0" y="0"/>
              <a:chExt cx="1669510" cy="2188341"/>
            </a:xfrm>
          </p:grpSpPr>
          <p:sp>
            <p:nvSpPr>
              <p:cNvPr id="46" name="Freeform 46"/>
              <p:cNvSpPr/>
              <p:nvPr/>
            </p:nvSpPr>
            <p:spPr>
              <a:xfrm>
                <a:off x="0" y="0"/>
                <a:ext cx="1669510" cy="2188341"/>
              </a:xfrm>
              <a:custGeom>
                <a:avLst/>
                <a:gdLst/>
                <a:ahLst/>
                <a:cxnLst/>
                <a:rect l="l" t="t" r="r" b="b"/>
                <a:pathLst>
                  <a:path w="1669510" h="2188341">
                    <a:moveTo>
                      <a:pt x="69192" y="0"/>
                    </a:moveTo>
                    <a:lnTo>
                      <a:pt x="1600317" y="0"/>
                    </a:lnTo>
                    <a:cubicBezTo>
                      <a:pt x="1618668" y="0"/>
                      <a:pt x="1636268" y="7290"/>
                      <a:pt x="1649244" y="20266"/>
                    </a:cubicBezTo>
                    <a:cubicBezTo>
                      <a:pt x="1662220" y="33242"/>
                      <a:pt x="1669510" y="50841"/>
                      <a:pt x="1669510" y="69192"/>
                    </a:cubicBezTo>
                    <a:lnTo>
                      <a:pt x="1669510" y="2119149"/>
                    </a:lnTo>
                    <a:cubicBezTo>
                      <a:pt x="1669510" y="2157363"/>
                      <a:pt x="1638531" y="2188341"/>
                      <a:pt x="1600317" y="2188341"/>
                    </a:cubicBezTo>
                    <a:lnTo>
                      <a:pt x="69192" y="2188341"/>
                    </a:lnTo>
                    <a:cubicBezTo>
                      <a:pt x="50841" y="2188341"/>
                      <a:pt x="33242" y="2181052"/>
                      <a:pt x="20266" y="2168075"/>
                    </a:cubicBezTo>
                    <a:cubicBezTo>
                      <a:pt x="7290" y="2155099"/>
                      <a:pt x="0" y="2137500"/>
                      <a:pt x="0" y="2119149"/>
                    </a:cubicBezTo>
                    <a:lnTo>
                      <a:pt x="0" y="69192"/>
                    </a:lnTo>
                    <a:cubicBezTo>
                      <a:pt x="0" y="50841"/>
                      <a:pt x="7290" y="33242"/>
                      <a:pt x="20266" y="20266"/>
                    </a:cubicBezTo>
                    <a:cubicBezTo>
                      <a:pt x="33242" y="7290"/>
                      <a:pt x="50841" y="0"/>
                      <a:pt x="69192" y="0"/>
                    </a:cubicBezTo>
                    <a:close/>
                  </a:path>
                </a:pathLst>
              </a:custGeom>
              <a:solidFill>
                <a:srgbClr val="00A5DF"/>
              </a:solidFill>
            </p:spPr>
            <p:txBody>
              <a:bodyPr/>
              <a:lstStyle/>
              <a:p>
                <a:endParaRPr lang="en-US"/>
              </a:p>
            </p:txBody>
          </p:sp>
          <p:sp>
            <p:nvSpPr>
              <p:cNvPr id="47" name="TextBox 47"/>
              <p:cNvSpPr txBox="1"/>
              <p:nvPr/>
            </p:nvSpPr>
            <p:spPr>
              <a:xfrm>
                <a:off x="0" y="-57150"/>
                <a:ext cx="1669510" cy="2245491"/>
              </a:xfrm>
              <a:prstGeom prst="rect">
                <a:avLst/>
              </a:prstGeom>
            </p:spPr>
            <p:txBody>
              <a:bodyPr lIns="50800" tIns="50800" rIns="50800" bIns="50800" rtlCol="0" anchor="ctr"/>
              <a:lstStyle/>
              <a:p>
                <a:pPr algn="ctr">
                  <a:lnSpc>
                    <a:spcPts val="4479"/>
                  </a:lnSpc>
                </a:pPr>
                <a:endParaRPr/>
              </a:p>
            </p:txBody>
          </p:sp>
        </p:grpSp>
        <p:sp>
          <p:nvSpPr>
            <p:cNvPr id="48" name="TextBox 48"/>
            <p:cNvSpPr txBox="1"/>
            <p:nvPr/>
          </p:nvSpPr>
          <p:spPr>
            <a:xfrm>
              <a:off x="865064" y="614851"/>
              <a:ext cx="5846864" cy="3209475"/>
            </a:xfrm>
            <a:prstGeom prst="rect">
              <a:avLst/>
            </a:prstGeom>
          </p:spPr>
          <p:txBody>
            <a:bodyPr lIns="0" tIns="0" rIns="0" bIns="0" rtlCol="0" anchor="t">
              <a:spAutoFit/>
            </a:bodyPr>
            <a:lstStyle/>
            <a:p>
              <a:pPr algn="l">
                <a:lnSpc>
                  <a:spcPts val="6133"/>
                </a:lnSpc>
              </a:pPr>
              <a:r>
                <a:rPr lang="en-US" sz="6133">
                  <a:solidFill>
                    <a:srgbClr val="F1F1F1"/>
                  </a:solidFill>
                  <a:latin typeface="Oswald 1"/>
                  <a:ea typeface="Oswald 1"/>
                  <a:cs typeface="Oswald 1"/>
                  <a:sym typeface="Oswald 1"/>
                </a:rPr>
                <a:t>BENEFITS </a:t>
              </a:r>
            </a:p>
            <a:p>
              <a:pPr algn="l">
                <a:lnSpc>
                  <a:spcPts val="6133"/>
                </a:lnSpc>
              </a:pPr>
              <a:r>
                <a:rPr lang="en-US" sz="6133">
                  <a:solidFill>
                    <a:srgbClr val="F1F1F1"/>
                  </a:solidFill>
                  <a:latin typeface="Oswald 1"/>
                  <a:ea typeface="Oswald 1"/>
                  <a:cs typeface="Oswald 1"/>
                  <a:sym typeface="Oswald 1"/>
                </a:rPr>
                <a:t>OF YOUR</a:t>
              </a:r>
            </a:p>
            <a:p>
              <a:pPr algn="l">
                <a:lnSpc>
                  <a:spcPts val="6133"/>
                </a:lnSpc>
              </a:pPr>
              <a:r>
                <a:rPr lang="en-US" sz="6133">
                  <a:solidFill>
                    <a:srgbClr val="F1F1F1"/>
                  </a:solidFill>
                  <a:latin typeface="Oswald 1"/>
                  <a:ea typeface="Oswald 1"/>
                  <a:cs typeface="Oswald 1"/>
                  <a:sym typeface="Oswald 1"/>
                </a:rPr>
                <a:t>MEMBERSHIP</a:t>
              </a:r>
            </a:p>
          </p:txBody>
        </p:sp>
        <p:sp>
          <p:nvSpPr>
            <p:cNvPr id="49" name="TextBox 49"/>
            <p:cNvSpPr txBox="1"/>
            <p:nvPr/>
          </p:nvSpPr>
          <p:spPr>
            <a:xfrm>
              <a:off x="865064" y="4115978"/>
              <a:ext cx="5406764" cy="5311773"/>
            </a:xfrm>
            <a:prstGeom prst="rect">
              <a:avLst/>
            </a:prstGeom>
          </p:spPr>
          <p:txBody>
            <a:bodyPr lIns="0" tIns="0" rIns="0" bIns="0" rtlCol="0" anchor="t">
              <a:spAutoFit/>
            </a:bodyPr>
            <a:lstStyle/>
            <a:p>
              <a:pPr algn="l">
                <a:lnSpc>
                  <a:spcPts val="4499"/>
                </a:lnSpc>
              </a:pPr>
              <a:r>
                <a:rPr lang="en-US" sz="4499" b="1" spc="67">
                  <a:solidFill>
                    <a:srgbClr val="F1F1F1"/>
                  </a:solidFill>
                  <a:latin typeface="Source Sans 3 Semi-Bold"/>
                  <a:ea typeface="Source Sans 3 Semi-Bold"/>
                  <a:cs typeface="Source Sans 3 Semi-Bold"/>
                  <a:sym typeface="Source Sans 3 Semi-Bold"/>
                </a:rPr>
                <a:t>All Members get access to the AAVSB Proprietary Services and Administrative Support</a:t>
              </a:r>
            </a:p>
          </p:txBody>
        </p:sp>
      </p:grpSp>
      <p:grpSp>
        <p:nvGrpSpPr>
          <p:cNvPr id="50" name="Group 50"/>
          <p:cNvGrpSpPr/>
          <p:nvPr/>
        </p:nvGrpSpPr>
        <p:grpSpPr>
          <a:xfrm>
            <a:off x="6928743" y="8718425"/>
            <a:ext cx="10330557" cy="952846"/>
            <a:chOff x="0" y="0"/>
            <a:chExt cx="13774076" cy="1270461"/>
          </a:xfrm>
        </p:grpSpPr>
        <p:grpSp>
          <p:nvGrpSpPr>
            <p:cNvPr id="51" name="Group 51"/>
            <p:cNvGrpSpPr/>
            <p:nvPr/>
          </p:nvGrpSpPr>
          <p:grpSpPr>
            <a:xfrm>
              <a:off x="0" y="0"/>
              <a:ext cx="13774076" cy="1270461"/>
              <a:chOff x="0" y="0"/>
              <a:chExt cx="2870231" cy="264738"/>
            </a:xfrm>
          </p:grpSpPr>
          <p:sp>
            <p:nvSpPr>
              <p:cNvPr id="52" name="Freeform 52"/>
              <p:cNvSpPr/>
              <p:nvPr/>
            </p:nvSpPr>
            <p:spPr>
              <a:xfrm>
                <a:off x="0" y="0"/>
                <a:ext cx="2870231" cy="264738"/>
              </a:xfrm>
              <a:custGeom>
                <a:avLst/>
                <a:gdLst/>
                <a:ahLst/>
                <a:cxnLst/>
                <a:rect l="l" t="t" r="r" b="b"/>
                <a:pathLst>
                  <a:path w="2870231" h="264738">
                    <a:moveTo>
                      <a:pt x="40247" y="0"/>
                    </a:moveTo>
                    <a:lnTo>
                      <a:pt x="2829985" y="0"/>
                    </a:lnTo>
                    <a:cubicBezTo>
                      <a:pt x="2840659" y="0"/>
                      <a:pt x="2850896" y="4240"/>
                      <a:pt x="2858443" y="11788"/>
                    </a:cubicBezTo>
                    <a:cubicBezTo>
                      <a:pt x="2865991" y="19336"/>
                      <a:pt x="2870231" y="29573"/>
                      <a:pt x="2870231" y="40247"/>
                    </a:cubicBezTo>
                    <a:lnTo>
                      <a:pt x="2870231" y="224491"/>
                    </a:lnTo>
                    <a:cubicBezTo>
                      <a:pt x="2870231" y="235165"/>
                      <a:pt x="2865991" y="245402"/>
                      <a:pt x="2858443" y="252950"/>
                    </a:cubicBezTo>
                    <a:cubicBezTo>
                      <a:pt x="2850896" y="260497"/>
                      <a:pt x="2840659" y="264738"/>
                      <a:pt x="2829985" y="264738"/>
                    </a:cubicBezTo>
                    <a:lnTo>
                      <a:pt x="40247" y="264738"/>
                    </a:lnTo>
                    <a:cubicBezTo>
                      <a:pt x="29573" y="264738"/>
                      <a:pt x="19336" y="260497"/>
                      <a:pt x="11788" y="252950"/>
                    </a:cubicBezTo>
                    <a:cubicBezTo>
                      <a:pt x="4240" y="245402"/>
                      <a:pt x="0" y="235165"/>
                      <a:pt x="0" y="224491"/>
                    </a:cubicBezTo>
                    <a:lnTo>
                      <a:pt x="0" y="40247"/>
                    </a:lnTo>
                    <a:cubicBezTo>
                      <a:pt x="0" y="29573"/>
                      <a:pt x="4240" y="19336"/>
                      <a:pt x="11788" y="11788"/>
                    </a:cubicBezTo>
                    <a:cubicBezTo>
                      <a:pt x="19336" y="4240"/>
                      <a:pt x="29573" y="0"/>
                      <a:pt x="40247" y="0"/>
                    </a:cubicBezTo>
                    <a:close/>
                  </a:path>
                </a:pathLst>
              </a:custGeom>
              <a:solidFill>
                <a:srgbClr val="E6E6E6">
                  <a:alpha val="7843"/>
                </a:srgbClr>
              </a:solidFill>
            </p:spPr>
            <p:txBody>
              <a:bodyPr/>
              <a:lstStyle/>
              <a:p>
                <a:endParaRPr lang="en-US"/>
              </a:p>
            </p:txBody>
          </p:sp>
          <p:sp>
            <p:nvSpPr>
              <p:cNvPr id="53" name="TextBox 53"/>
              <p:cNvSpPr txBox="1"/>
              <p:nvPr/>
            </p:nvSpPr>
            <p:spPr>
              <a:xfrm>
                <a:off x="0" y="-57150"/>
                <a:ext cx="2870231" cy="321888"/>
              </a:xfrm>
              <a:prstGeom prst="rect">
                <a:avLst/>
              </a:prstGeom>
            </p:spPr>
            <p:txBody>
              <a:bodyPr lIns="50800" tIns="50800" rIns="50800" bIns="50800" rtlCol="0" anchor="ctr"/>
              <a:lstStyle/>
              <a:p>
                <a:pPr algn="ctr">
                  <a:lnSpc>
                    <a:spcPts val="4479"/>
                  </a:lnSpc>
                </a:pPr>
                <a:endParaRPr/>
              </a:p>
            </p:txBody>
          </p:sp>
        </p:grpSp>
        <p:sp>
          <p:nvSpPr>
            <p:cNvPr id="54" name="TextBox 54"/>
            <p:cNvSpPr txBox="1"/>
            <p:nvPr/>
          </p:nvSpPr>
          <p:spPr>
            <a:xfrm>
              <a:off x="3657897" y="404625"/>
              <a:ext cx="9358431" cy="527886"/>
            </a:xfrm>
            <a:prstGeom prst="rect">
              <a:avLst/>
            </a:prstGeom>
          </p:spPr>
          <p:txBody>
            <a:bodyPr lIns="0" tIns="0" rIns="0" bIns="0" rtlCol="0" anchor="t">
              <a:spAutoFit/>
            </a:bodyPr>
            <a:lstStyle/>
            <a:p>
              <a:pPr algn="l">
                <a:lnSpc>
                  <a:spcPts val="2948"/>
                </a:lnSpc>
              </a:pPr>
              <a:r>
                <a:rPr lang="en-US" sz="2948" spc="44">
                  <a:solidFill>
                    <a:srgbClr val="FFFFFF"/>
                  </a:solidFill>
                  <a:latin typeface="Source Sans Pro 3"/>
                  <a:ea typeface="Source Sans Pro 3"/>
                  <a:cs typeface="Source Sans Pro 3"/>
                  <a:sym typeface="Source Sans Pro 3"/>
                </a:rPr>
                <a:t>Veterinary Technician National Exam</a:t>
              </a:r>
            </a:p>
          </p:txBody>
        </p:sp>
        <p:sp>
          <p:nvSpPr>
            <p:cNvPr id="55" name="Freeform 55"/>
            <p:cNvSpPr/>
            <p:nvPr/>
          </p:nvSpPr>
          <p:spPr>
            <a:xfrm>
              <a:off x="916024" y="234018"/>
              <a:ext cx="2194238" cy="802425"/>
            </a:xfrm>
            <a:custGeom>
              <a:avLst/>
              <a:gdLst/>
              <a:ahLst/>
              <a:cxnLst/>
              <a:rect l="l" t="t" r="r" b="b"/>
              <a:pathLst>
                <a:path w="2194238" h="802425">
                  <a:moveTo>
                    <a:pt x="0" y="0"/>
                  </a:moveTo>
                  <a:lnTo>
                    <a:pt x="2194238" y="0"/>
                  </a:lnTo>
                  <a:lnTo>
                    <a:pt x="2194238" y="802425"/>
                  </a:lnTo>
                  <a:lnTo>
                    <a:pt x="0" y="802425"/>
                  </a:lnTo>
                  <a:lnTo>
                    <a:pt x="0" y="0"/>
                  </a:lnTo>
                  <a:close/>
                </a:path>
              </a:pathLst>
            </a:custGeom>
            <a:blipFill>
              <a:blip r:embed="rId10"/>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812083" y="595894"/>
            <a:ext cx="11506585" cy="1251492"/>
            <a:chOff x="0" y="0"/>
            <a:chExt cx="3030541" cy="329611"/>
          </a:xfrm>
        </p:grpSpPr>
        <p:sp>
          <p:nvSpPr>
            <p:cNvPr id="3" name="Freeform 3"/>
            <p:cNvSpPr/>
            <p:nvPr/>
          </p:nvSpPr>
          <p:spPr>
            <a:xfrm>
              <a:off x="0" y="0"/>
              <a:ext cx="3030541" cy="329611"/>
            </a:xfrm>
            <a:custGeom>
              <a:avLst/>
              <a:gdLst/>
              <a:ahLst/>
              <a:cxnLst/>
              <a:rect l="l" t="t" r="r" b="b"/>
              <a:pathLst>
                <a:path w="3030541" h="329611">
                  <a:moveTo>
                    <a:pt x="20185" y="0"/>
                  </a:moveTo>
                  <a:lnTo>
                    <a:pt x="3010356" y="0"/>
                  </a:lnTo>
                  <a:cubicBezTo>
                    <a:pt x="3015709" y="0"/>
                    <a:pt x="3020844" y="2127"/>
                    <a:pt x="3024629" y="5912"/>
                  </a:cubicBezTo>
                  <a:cubicBezTo>
                    <a:pt x="3028414" y="9697"/>
                    <a:pt x="3030541" y="14831"/>
                    <a:pt x="3030541" y="20185"/>
                  </a:cubicBezTo>
                  <a:lnTo>
                    <a:pt x="3030541" y="309426"/>
                  </a:lnTo>
                  <a:cubicBezTo>
                    <a:pt x="3030541" y="314780"/>
                    <a:pt x="3028414" y="319914"/>
                    <a:pt x="3024629" y="323699"/>
                  </a:cubicBezTo>
                  <a:cubicBezTo>
                    <a:pt x="3020844" y="327484"/>
                    <a:pt x="3015709" y="329611"/>
                    <a:pt x="3010356" y="329611"/>
                  </a:cubicBezTo>
                  <a:lnTo>
                    <a:pt x="20185" y="329611"/>
                  </a:lnTo>
                  <a:cubicBezTo>
                    <a:pt x="14831" y="329611"/>
                    <a:pt x="9697" y="327484"/>
                    <a:pt x="5912" y="323699"/>
                  </a:cubicBezTo>
                  <a:cubicBezTo>
                    <a:pt x="2127" y="319914"/>
                    <a:pt x="0" y="314780"/>
                    <a:pt x="0" y="309426"/>
                  </a:cubicBezTo>
                  <a:lnTo>
                    <a:pt x="0" y="20185"/>
                  </a:lnTo>
                  <a:cubicBezTo>
                    <a:pt x="0" y="14831"/>
                    <a:pt x="2127" y="9697"/>
                    <a:pt x="5912" y="5912"/>
                  </a:cubicBezTo>
                  <a:cubicBezTo>
                    <a:pt x="9697" y="2127"/>
                    <a:pt x="14831" y="0"/>
                    <a:pt x="20185" y="0"/>
                  </a:cubicBezTo>
                  <a:close/>
                </a:path>
              </a:pathLst>
            </a:custGeom>
            <a:solidFill>
              <a:srgbClr val="F1F1F1"/>
            </a:solidFill>
          </p:spPr>
          <p:txBody>
            <a:bodyPr/>
            <a:lstStyle/>
            <a:p>
              <a:endParaRPr lang="en-US"/>
            </a:p>
          </p:txBody>
        </p:sp>
        <p:sp>
          <p:nvSpPr>
            <p:cNvPr id="4" name="TextBox 4"/>
            <p:cNvSpPr txBox="1"/>
            <p:nvPr/>
          </p:nvSpPr>
          <p:spPr>
            <a:xfrm>
              <a:off x="0" y="-66675"/>
              <a:ext cx="3030541" cy="396286"/>
            </a:xfrm>
            <a:prstGeom prst="rect">
              <a:avLst/>
            </a:prstGeom>
          </p:spPr>
          <p:txBody>
            <a:bodyPr lIns="50800" tIns="50800" rIns="50800" bIns="50800" rtlCol="0" anchor="ctr"/>
            <a:lstStyle/>
            <a:p>
              <a:pPr algn="ctr">
                <a:lnSpc>
                  <a:spcPts val="2700"/>
                </a:lnSpc>
              </a:pPr>
              <a:endParaRPr/>
            </a:p>
          </p:txBody>
        </p:sp>
      </p:grpSp>
      <p:grpSp>
        <p:nvGrpSpPr>
          <p:cNvPr id="5" name="Group 5"/>
          <p:cNvGrpSpPr/>
          <p:nvPr/>
        </p:nvGrpSpPr>
        <p:grpSpPr>
          <a:xfrm>
            <a:off x="6571405" y="2522517"/>
            <a:ext cx="5154716" cy="7255849"/>
            <a:chOff x="0" y="0"/>
            <a:chExt cx="6872954" cy="9674465"/>
          </a:xfrm>
        </p:grpSpPr>
        <p:grpSp>
          <p:nvGrpSpPr>
            <p:cNvPr id="6" name="Group 6"/>
            <p:cNvGrpSpPr/>
            <p:nvPr/>
          </p:nvGrpSpPr>
          <p:grpSpPr>
            <a:xfrm>
              <a:off x="0" y="0"/>
              <a:ext cx="6860254" cy="9674465"/>
              <a:chOff x="0" y="0"/>
              <a:chExt cx="1505319" cy="2122831"/>
            </a:xfrm>
          </p:grpSpPr>
          <p:sp>
            <p:nvSpPr>
              <p:cNvPr id="7" name="Freeform 7"/>
              <p:cNvSpPr/>
              <p:nvPr/>
            </p:nvSpPr>
            <p:spPr>
              <a:xfrm>
                <a:off x="0" y="0"/>
                <a:ext cx="1505320" cy="2122831"/>
              </a:xfrm>
              <a:custGeom>
                <a:avLst/>
                <a:gdLst/>
                <a:ahLst/>
                <a:cxnLst/>
                <a:rect l="l" t="t" r="r" b="b"/>
                <a:pathLst>
                  <a:path w="1505320" h="2122831">
                    <a:moveTo>
                      <a:pt x="52418" y="0"/>
                    </a:moveTo>
                    <a:lnTo>
                      <a:pt x="1452902" y="0"/>
                    </a:lnTo>
                    <a:cubicBezTo>
                      <a:pt x="1481851" y="0"/>
                      <a:pt x="1505320" y="23468"/>
                      <a:pt x="1505320" y="52418"/>
                    </a:cubicBezTo>
                    <a:lnTo>
                      <a:pt x="1505320" y="2070413"/>
                    </a:lnTo>
                    <a:cubicBezTo>
                      <a:pt x="1505320" y="2099363"/>
                      <a:pt x="1481851" y="2122831"/>
                      <a:pt x="1452902" y="2122831"/>
                    </a:cubicBezTo>
                    <a:lnTo>
                      <a:pt x="52418" y="2122831"/>
                    </a:lnTo>
                    <a:cubicBezTo>
                      <a:pt x="23468" y="2122831"/>
                      <a:pt x="0" y="2099363"/>
                      <a:pt x="0" y="2070413"/>
                    </a:cubicBezTo>
                    <a:lnTo>
                      <a:pt x="0" y="52418"/>
                    </a:lnTo>
                    <a:cubicBezTo>
                      <a:pt x="0" y="23468"/>
                      <a:pt x="23468" y="0"/>
                      <a:pt x="52418" y="0"/>
                    </a:cubicBezTo>
                    <a:close/>
                  </a:path>
                </a:pathLst>
              </a:custGeom>
              <a:solidFill>
                <a:srgbClr val="E6E6E6">
                  <a:alpha val="7843"/>
                </a:srgbClr>
              </a:solidFill>
            </p:spPr>
            <p:txBody>
              <a:bodyPr/>
              <a:lstStyle/>
              <a:p>
                <a:endParaRPr lang="en-US"/>
              </a:p>
            </p:txBody>
          </p:sp>
          <p:sp>
            <p:nvSpPr>
              <p:cNvPr id="8" name="TextBox 8"/>
              <p:cNvSpPr txBox="1"/>
              <p:nvPr/>
            </p:nvSpPr>
            <p:spPr>
              <a:xfrm>
                <a:off x="0" y="-57150"/>
                <a:ext cx="1505319" cy="2179981"/>
              </a:xfrm>
              <a:prstGeom prst="rect">
                <a:avLst/>
              </a:prstGeom>
            </p:spPr>
            <p:txBody>
              <a:bodyPr lIns="74371" tIns="74371" rIns="74371" bIns="74371" rtlCol="0" anchor="ctr"/>
              <a:lstStyle/>
              <a:p>
                <a:pPr algn="ctr">
                  <a:lnSpc>
                    <a:spcPts val="4479"/>
                  </a:lnSpc>
                </a:pPr>
                <a:endParaRPr/>
              </a:p>
            </p:txBody>
          </p:sp>
        </p:grpSp>
        <p:grpSp>
          <p:nvGrpSpPr>
            <p:cNvPr id="9" name="Group 9"/>
            <p:cNvGrpSpPr/>
            <p:nvPr/>
          </p:nvGrpSpPr>
          <p:grpSpPr>
            <a:xfrm>
              <a:off x="12700" y="0"/>
              <a:ext cx="6860254" cy="9674465"/>
              <a:chOff x="0" y="0"/>
              <a:chExt cx="1505319" cy="2122831"/>
            </a:xfrm>
          </p:grpSpPr>
          <p:sp>
            <p:nvSpPr>
              <p:cNvPr id="10" name="Freeform 10"/>
              <p:cNvSpPr/>
              <p:nvPr/>
            </p:nvSpPr>
            <p:spPr>
              <a:xfrm>
                <a:off x="0" y="0"/>
                <a:ext cx="1505320" cy="2122831"/>
              </a:xfrm>
              <a:custGeom>
                <a:avLst/>
                <a:gdLst/>
                <a:ahLst/>
                <a:cxnLst/>
                <a:rect l="l" t="t" r="r" b="b"/>
                <a:pathLst>
                  <a:path w="1505320" h="2122831">
                    <a:moveTo>
                      <a:pt x="52418" y="0"/>
                    </a:moveTo>
                    <a:lnTo>
                      <a:pt x="1452902" y="0"/>
                    </a:lnTo>
                    <a:cubicBezTo>
                      <a:pt x="1481851" y="0"/>
                      <a:pt x="1505320" y="23468"/>
                      <a:pt x="1505320" y="52418"/>
                    </a:cubicBezTo>
                    <a:lnTo>
                      <a:pt x="1505320" y="2070413"/>
                    </a:lnTo>
                    <a:cubicBezTo>
                      <a:pt x="1505320" y="2099363"/>
                      <a:pt x="1481851" y="2122831"/>
                      <a:pt x="1452902" y="2122831"/>
                    </a:cubicBezTo>
                    <a:lnTo>
                      <a:pt x="52418" y="2122831"/>
                    </a:lnTo>
                    <a:cubicBezTo>
                      <a:pt x="23468" y="2122831"/>
                      <a:pt x="0" y="2099363"/>
                      <a:pt x="0" y="2070413"/>
                    </a:cubicBezTo>
                    <a:lnTo>
                      <a:pt x="0" y="52418"/>
                    </a:lnTo>
                    <a:cubicBezTo>
                      <a:pt x="0" y="23468"/>
                      <a:pt x="23468" y="0"/>
                      <a:pt x="52418" y="0"/>
                    </a:cubicBezTo>
                    <a:close/>
                  </a:path>
                </a:pathLst>
              </a:custGeom>
              <a:ln w="85725" cap="rnd">
                <a:solidFill>
                  <a:srgbClr val="228177"/>
                </a:solidFill>
                <a:prstDash val="solid"/>
                <a:round/>
              </a:ln>
            </p:spPr>
            <p:txBody>
              <a:bodyPr/>
              <a:lstStyle/>
              <a:p>
                <a:endParaRPr lang="en-US"/>
              </a:p>
            </p:txBody>
          </p:sp>
          <p:sp>
            <p:nvSpPr>
              <p:cNvPr id="11" name="TextBox 11"/>
              <p:cNvSpPr txBox="1"/>
              <p:nvPr/>
            </p:nvSpPr>
            <p:spPr>
              <a:xfrm>
                <a:off x="0" y="-57150"/>
                <a:ext cx="1505319" cy="2179981"/>
              </a:xfrm>
              <a:prstGeom prst="rect">
                <a:avLst/>
              </a:prstGeom>
            </p:spPr>
            <p:txBody>
              <a:bodyPr lIns="74371" tIns="74371" rIns="74371" bIns="74371" rtlCol="0" anchor="ctr"/>
              <a:lstStyle/>
              <a:p>
                <a:pPr algn="ctr">
                  <a:lnSpc>
                    <a:spcPts val="4479"/>
                  </a:lnSpc>
                </a:pPr>
                <a:endParaRPr/>
              </a:p>
            </p:txBody>
          </p:sp>
        </p:grpSp>
        <p:sp>
          <p:nvSpPr>
            <p:cNvPr id="12" name="Freeform 12"/>
            <p:cNvSpPr/>
            <p:nvPr/>
          </p:nvSpPr>
          <p:spPr>
            <a:xfrm>
              <a:off x="1696316" y="471634"/>
              <a:ext cx="3467623" cy="2219279"/>
            </a:xfrm>
            <a:custGeom>
              <a:avLst/>
              <a:gdLst/>
              <a:ahLst/>
              <a:cxnLst/>
              <a:rect l="l" t="t" r="r" b="b"/>
              <a:pathLst>
                <a:path w="3467623" h="2219279">
                  <a:moveTo>
                    <a:pt x="0" y="0"/>
                  </a:moveTo>
                  <a:lnTo>
                    <a:pt x="3467623" y="0"/>
                  </a:lnTo>
                  <a:lnTo>
                    <a:pt x="3467623" y="2219278"/>
                  </a:lnTo>
                  <a:lnTo>
                    <a:pt x="0" y="221927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3" name="Freeform 13"/>
            <p:cNvSpPr/>
            <p:nvPr/>
          </p:nvSpPr>
          <p:spPr>
            <a:xfrm>
              <a:off x="2768329" y="1354057"/>
              <a:ext cx="1306247" cy="812066"/>
            </a:xfrm>
            <a:custGeom>
              <a:avLst/>
              <a:gdLst/>
              <a:ahLst/>
              <a:cxnLst/>
              <a:rect l="l" t="t" r="r" b="b"/>
              <a:pathLst>
                <a:path w="1306247" h="812066">
                  <a:moveTo>
                    <a:pt x="0" y="0"/>
                  </a:moveTo>
                  <a:lnTo>
                    <a:pt x="1306247" y="0"/>
                  </a:lnTo>
                  <a:lnTo>
                    <a:pt x="1306247" y="812066"/>
                  </a:lnTo>
                  <a:lnTo>
                    <a:pt x="0" y="812066"/>
                  </a:lnTo>
                  <a:lnTo>
                    <a:pt x="0" y="0"/>
                  </a:lnTo>
                  <a:close/>
                </a:path>
              </a:pathLst>
            </a:custGeom>
            <a:blipFill>
              <a:blip r:embed="rId3"/>
              <a:stretch>
                <a:fillRect l="-57836" b="-772"/>
              </a:stretch>
            </a:blipFill>
          </p:spPr>
          <p:txBody>
            <a:bodyPr/>
            <a:lstStyle/>
            <a:p>
              <a:endParaRPr lang="en-US"/>
            </a:p>
          </p:txBody>
        </p:sp>
        <p:sp>
          <p:nvSpPr>
            <p:cNvPr id="14" name="TextBox 14"/>
            <p:cNvSpPr txBox="1"/>
            <p:nvPr/>
          </p:nvSpPr>
          <p:spPr>
            <a:xfrm>
              <a:off x="401862" y="4021906"/>
              <a:ext cx="6081931" cy="4992159"/>
            </a:xfrm>
            <a:prstGeom prst="rect">
              <a:avLst/>
            </a:prstGeom>
          </p:spPr>
          <p:txBody>
            <a:bodyPr lIns="0" tIns="0" rIns="0" bIns="0" rtlCol="0" anchor="t">
              <a:spAutoFit/>
            </a:bodyPr>
            <a:lstStyle/>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Reduces administrative burden and strengthens public protection</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Quicker evaluations and applicant processing</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Fewer manual steps and less staff workload</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Increased confidence in data used for regulatory decisions</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Supports modernization and operational efficiency</a:t>
              </a:r>
            </a:p>
            <a:p>
              <a:pPr algn="l">
                <a:lnSpc>
                  <a:spcPts val="2000"/>
                </a:lnSpc>
              </a:pPr>
              <a:endParaRPr lang="en-US" sz="2000" spc="30">
                <a:solidFill>
                  <a:srgbClr val="FFFFFF"/>
                </a:solidFill>
                <a:latin typeface="Source Sans Pro 3"/>
                <a:ea typeface="Source Sans Pro 3"/>
                <a:cs typeface="Source Sans Pro 3"/>
                <a:sym typeface="Source Sans Pro 3"/>
              </a:endParaRPr>
            </a:p>
          </p:txBody>
        </p:sp>
        <p:sp>
          <p:nvSpPr>
            <p:cNvPr id="15" name="TextBox 15"/>
            <p:cNvSpPr txBox="1"/>
            <p:nvPr/>
          </p:nvSpPr>
          <p:spPr>
            <a:xfrm>
              <a:off x="389162" y="3154708"/>
              <a:ext cx="6081931" cy="584623"/>
            </a:xfrm>
            <a:prstGeom prst="rect">
              <a:avLst/>
            </a:prstGeom>
          </p:spPr>
          <p:txBody>
            <a:bodyPr lIns="0" tIns="0" rIns="0" bIns="0" rtlCol="0" anchor="t">
              <a:spAutoFit/>
            </a:bodyPr>
            <a:lstStyle/>
            <a:p>
              <a:pPr algn="ctr">
                <a:lnSpc>
                  <a:spcPts val="3200"/>
                </a:lnSpc>
              </a:pPr>
              <a:r>
                <a:rPr lang="en-US" sz="3200" spc="48">
                  <a:solidFill>
                    <a:srgbClr val="FFFFFF"/>
                  </a:solidFill>
                  <a:latin typeface="Source Sans Pro 2"/>
                  <a:ea typeface="Source Sans Pro 2"/>
                  <a:cs typeface="Source Sans Pro 2"/>
                  <a:sym typeface="Source Sans Pro 2"/>
                </a:rPr>
                <a:t>BOARD VALUE</a:t>
              </a:r>
            </a:p>
          </p:txBody>
        </p:sp>
      </p:grpSp>
      <p:sp>
        <p:nvSpPr>
          <p:cNvPr id="16" name="Freeform 16"/>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4"/>
            <a:stretch>
              <a:fillRect/>
            </a:stretch>
          </a:blipFill>
        </p:spPr>
        <p:txBody>
          <a:bodyPr/>
          <a:lstStyle/>
          <a:p>
            <a:endParaRPr lang="en-US"/>
          </a:p>
        </p:txBody>
      </p:sp>
      <p:sp>
        <p:nvSpPr>
          <p:cNvPr id="17" name="Freeform 17"/>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5"/>
            <a:stretch>
              <a:fillRect/>
            </a:stretch>
          </a:blipFill>
        </p:spPr>
        <p:txBody>
          <a:bodyPr/>
          <a:lstStyle/>
          <a:p>
            <a:endParaRPr lang="en-US"/>
          </a:p>
        </p:txBody>
      </p:sp>
      <p:sp>
        <p:nvSpPr>
          <p:cNvPr id="18" name="TextBox 18"/>
          <p:cNvSpPr txBox="1"/>
          <p:nvPr/>
        </p:nvSpPr>
        <p:spPr>
          <a:xfrm>
            <a:off x="1028700" y="941604"/>
            <a:ext cx="9337682"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THE VIVA DATA EXCHANGE PROGRAM</a:t>
            </a:r>
          </a:p>
        </p:txBody>
      </p:sp>
      <p:grpSp>
        <p:nvGrpSpPr>
          <p:cNvPr id="19" name="Group 19"/>
          <p:cNvGrpSpPr/>
          <p:nvPr/>
        </p:nvGrpSpPr>
        <p:grpSpPr>
          <a:xfrm>
            <a:off x="1140464" y="2522517"/>
            <a:ext cx="5148404" cy="7255849"/>
            <a:chOff x="0" y="0"/>
            <a:chExt cx="6864538" cy="9674465"/>
          </a:xfrm>
        </p:grpSpPr>
        <p:grpSp>
          <p:nvGrpSpPr>
            <p:cNvPr id="20" name="Group 20"/>
            <p:cNvGrpSpPr/>
            <p:nvPr/>
          </p:nvGrpSpPr>
          <p:grpSpPr>
            <a:xfrm>
              <a:off x="4284" y="0"/>
              <a:ext cx="6860254" cy="9674465"/>
              <a:chOff x="0" y="0"/>
              <a:chExt cx="1505319" cy="2122831"/>
            </a:xfrm>
          </p:grpSpPr>
          <p:sp>
            <p:nvSpPr>
              <p:cNvPr id="21" name="Freeform 21"/>
              <p:cNvSpPr/>
              <p:nvPr/>
            </p:nvSpPr>
            <p:spPr>
              <a:xfrm>
                <a:off x="0" y="0"/>
                <a:ext cx="1505320" cy="2122831"/>
              </a:xfrm>
              <a:custGeom>
                <a:avLst/>
                <a:gdLst/>
                <a:ahLst/>
                <a:cxnLst/>
                <a:rect l="l" t="t" r="r" b="b"/>
                <a:pathLst>
                  <a:path w="1505320" h="2122831">
                    <a:moveTo>
                      <a:pt x="76739" y="0"/>
                    </a:moveTo>
                    <a:lnTo>
                      <a:pt x="1428580" y="0"/>
                    </a:lnTo>
                    <a:cubicBezTo>
                      <a:pt x="1448933" y="0"/>
                      <a:pt x="1468452" y="8085"/>
                      <a:pt x="1482843" y="22476"/>
                    </a:cubicBezTo>
                    <a:cubicBezTo>
                      <a:pt x="1497235" y="36868"/>
                      <a:pt x="1505320" y="56387"/>
                      <a:pt x="1505320" y="76739"/>
                    </a:cubicBezTo>
                    <a:lnTo>
                      <a:pt x="1505320" y="2046092"/>
                    </a:lnTo>
                    <a:cubicBezTo>
                      <a:pt x="1505320" y="2066444"/>
                      <a:pt x="1497235" y="2085963"/>
                      <a:pt x="1482843" y="2100355"/>
                    </a:cubicBezTo>
                    <a:cubicBezTo>
                      <a:pt x="1468452" y="2114746"/>
                      <a:pt x="1448933" y="2122831"/>
                      <a:pt x="1428580" y="2122831"/>
                    </a:cubicBezTo>
                    <a:lnTo>
                      <a:pt x="76739" y="2122831"/>
                    </a:lnTo>
                    <a:cubicBezTo>
                      <a:pt x="56387" y="2122831"/>
                      <a:pt x="36868" y="2114746"/>
                      <a:pt x="22476" y="2100355"/>
                    </a:cubicBezTo>
                    <a:cubicBezTo>
                      <a:pt x="8085" y="2085963"/>
                      <a:pt x="0" y="2066444"/>
                      <a:pt x="0" y="2046092"/>
                    </a:cubicBezTo>
                    <a:lnTo>
                      <a:pt x="0" y="76739"/>
                    </a:lnTo>
                    <a:cubicBezTo>
                      <a:pt x="0" y="56387"/>
                      <a:pt x="8085" y="36868"/>
                      <a:pt x="22476" y="22476"/>
                    </a:cubicBezTo>
                    <a:cubicBezTo>
                      <a:pt x="36868" y="8085"/>
                      <a:pt x="56387" y="0"/>
                      <a:pt x="76739" y="0"/>
                    </a:cubicBezTo>
                    <a:close/>
                  </a:path>
                </a:pathLst>
              </a:custGeom>
              <a:solidFill>
                <a:srgbClr val="E6E6E6">
                  <a:alpha val="7843"/>
                </a:srgbClr>
              </a:solidFill>
            </p:spPr>
            <p:txBody>
              <a:bodyPr/>
              <a:lstStyle/>
              <a:p>
                <a:endParaRPr lang="en-US"/>
              </a:p>
            </p:txBody>
          </p:sp>
          <p:sp>
            <p:nvSpPr>
              <p:cNvPr id="22" name="TextBox 22"/>
              <p:cNvSpPr txBox="1"/>
              <p:nvPr/>
            </p:nvSpPr>
            <p:spPr>
              <a:xfrm>
                <a:off x="0" y="-57150"/>
                <a:ext cx="1505319" cy="2179981"/>
              </a:xfrm>
              <a:prstGeom prst="rect">
                <a:avLst/>
              </a:prstGeom>
            </p:spPr>
            <p:txBody>
              <a:bodyPr lIns="50800" tIns="50800" rIns="50800" bIns="50800" rtlCol="0" anchor="ctr"/>
              <a:lstStyle/>
              <a:p>
                <a:pPr algn="ctr">
                  <a:lnSpc>
                    <a:spcPts val="4479"/>
                  </a:lnSpc>
                </a:pPr>
                <a:endParaRPr/>
              </a:p>
            </p:txBody>
          </p:sp>
        </p:grpSp>
        <p:grpSp>
          <p:nvGrpSpPr>
            <p:cNvPr id="23" name="Group 23"/>
            <p:cNvGrpSpPr/>
            <p:nvPr/>
          </p:nvGrpSpPr>
          <p:grpSpPr>
            <a:xfrm>
              <a:off x="0" y="0"/>
              <a:ext cx="6860254" cy="9674465"/>
              <a:chOff x="0" y="0"/>
              <a:chExt cx="1505319" cy="2122831"/>
            </a:xfrm>
          </p:grpSpPr>
          <p:sp>
            <p:nvSpPr>
              <p:cNvPr id="24" name="Freeform 24"/>
              <p:cNvSpPr/>
              <p:nvPr/>
            </p:nvSpPr>
            <p:spPr>
              <a:xfrm>
                <a:off x="0" y="0"/>
                <a:ext cx="1505320" cy="2122831"/>
              </a:xfrm>
              <a:custGeom>
                <a:avLst/>
                <a:gdLst/>
                <a:ahLst/>
                <a:cxnLst/>
                <a:rect l="l" t="t" r="r" b="b"/>
                <a:pathLst>
                  <a:path w="1505320" h="2122831">
                    <a:moveTo>
                      <a:pt x="76739" y="0"/>
                    </a:moveTo>
                    <a:lnTo>
                      <a:pt x="1428580" y="0"/>
                    </a:lnTo>
                    <a:cubicBezTo>
                      <a:pt x="1448933" y="0"/>
                      <a:pt x="1468452" y="8085"/>
                      <a:pt x="1482843" y="22476"/>
                    </a:cubicBezTo>
                    <a:cubicBezTo>
                      <a:pt x="1497235" y="36868"/>
                      <a:pt x="1505320" y="56387"/>
                      <a:pt x="1505320" y="76739"/>
                    </a:cubicBezTo>
                    <a:lnTo>
                      <a:pt x="1505320" y="2046092"/>
                    </a:lnTo>
                    <a:cubicBezTo>
                      <a:pt x="1505320" y="2066444"/>
                      <a:pt x="1497235" y="2085963"/>
                      <a:pt x="1482843" y="2100355"/>
                    </a:cubicBezTo>
                    <a:cubicBezTo>
                      <a:pt x="1468452" y="2114746"/>
                      <a:pt x="1448933" y="2122831"/>
                      <a:pt x="1428580" y="2122831"/>
                    </a:cubicBezTo>
                    <a:lnTo>
                      <a:pt x="76739" y="2122831"/>
                    </a:lnTo>
                    <a:cubicBezTo>
                      <a:pt x="56387" y="2122831"/>
                      <a:pt x="36868" y="2114746"/>
                      <a:pt x="22476" y="2100355"/>
                    </a:cubicBezTo>
                    <a:cubicBezTo>
                      <a:pt x="8085" y="2085963"/>
                      <a:pt x="0" y="2066444"/>
                      <a:pt x="0" y="2046092"/>
                    </a:cubicBezTo>
                    <a:lnTo>
                      <a:pt x="0" y="76739"/>
                    </a:lnTo>
                    <a:cubicBezTo>
                      <a:pt x="0" y="56387"/>
                      <a:pt x="8085" y="36868"/>
                      <a:pt x="22476" y="22476"/>
                    </a:cubicBezTo>
                    <a:cubicBezTo>
                      <a:pt x="36868" y="8085"/>
                      <a:pt x="56387" y="0"/>
                      <a:pt x="76739" y="0"/>
                    </a:cubicBezTo>
                    <a:close/>
                  </a:path>
                </a:pathLst>
              </a:custGeom>
              <a:ln w="85725" cap="rnd">
                <a:solidFill>
                  <a:srgbClr val="228177"/>
                </a:solidFill>
                <a:prstDash val="solid"/>
                <a:round/>
              </a:ln>
            </p:spPr>
            <p:txBody>
              <a:bodyPr/>
              <a:lstStyle/>
              <a:p>
                <a:endParaRPr lang="en-US"/>
              </a:p>
            </p:txBody>
          </p:sp>
          <p:sp>
            <p:nvSpPr>
              <p:cNvPr id="25" name="TextBox 25"/>
              <p:cNvSpPr txBox="1"/>
              <p:nvPr/>
            </p:nvSpPr>
            <p:spPr>
              <a:xfrm>
                <a:off x="0" y="-57150"/>
                <a:ext cx="1505319" cy="2179981"/>
              </a:xfrm>
              <a:prstGeom prst="rect">
                <a:avLst/>
              </a:prstGeom>
            </p:spPr>
            <p:txBody>
              <a:bodyPr lIns="50800" tIns="50800" rIns="50800" bIns="50800" rtlCol="0" anchor="ctr"/>
              <a:lstStyle/>
              <a:p>
                <a:pPr algn="ctr">
                  <a:lnSpc>
                    <a:spcPts val="4479"/>
                  </a:lnSpc>
                </a:pPr>
                <a:endParaRPr/>
              </a:p>
            </p:txBody>
          </p:sp>
        </p:grpSp>
        <p:sp>
          <p:nvSpPr>
            <p:cNvPr id="26" name="Freeform 26"/>
            <p:cNvSpPr/>
            <p:nvPr/>
          </p:nvSpPr>
          <p:spPr>
            <a:xfrm>
              <a:off x="2186563" y="322656"/>
              <a:ext cx="2487129" cy="2554176"/>
            </a:xfrm>
            <a:custGeom>
              <a:avLst/>
              <a:gdLst/>
              <a:ahLst/>
              <a:cxnLst/>
              <a:rect l="l" t="t" r="r" b="b"/>
              <a:pathLst>
                <a:path w="2487129" h="2554176">
                  <a:moveTo>
                    <a:pt x="0" y="0"/>
                  </a:moveTo>
                  <a:lnTo>
                    <a:pt x="2487129" y="0"/>
                  </a:lnTo>
                  <a:lnTo>
                    <a:pt x="2487129" y="2554176"/>
                  </a:lnTo>
                  <a:lnTo>
                    <a:pt x="0" y="255417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492761" y="4021906"/>
              <a:ext cx="5874732" cy="5652559"/>
            </a:xfrm>
            <a:prstGeom prst="rect">
              <a:avLst/>
            </a:prstGeom>
          </p:spPr>
          <p:txBody>
            <a:bodyPr lIns="0" tIns="0" rIns="0" bIns="0" rtlCol="0" anchor="t">
              <a:spAutoFit/>
            </a:bodyPr>
            <a:lstStyle/>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Access the most up‑to‑date, verified licensure information—faster, more precise decisions</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Digital exam score transfers for earlier access and reduced processing time</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Secure API infrastructure improving speed, accuracy, and data protection</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Data matching ensures VIVA reflects your exact license types and statuses</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algn="l">
                <a:lnSpc>
                  <a:spcPts val="2000"/>
                </a:lnSpc>
              </a:pPr>
              <a:endParaRPr lang="en-US" sz="2000" spc="30">
                <a:solidFill>
                  <a:srgbClr val="FFFFFF"/>
                </a:solidFill>
                <a:latin typeface="Source Sans Pro 3"/>
                <a:ea typeface="Source Sans Pro 3"/>
                <a:cs typeface="Source Sans Pro 3"/>
                <a:sym typeface="Source Sans Pro 3"/>
              </a:endParaRPr>
            </a:p>
          </p:txBody>
        </p:sp>
        <p:sp>
          <p:nvSpPr>
            <p:cNvPr id="28" name="TextBox 28"/>
            <p:cNvSpPr txBox="1"/>
            <p:nvPr/>
          </p:nvSpPr>
          <p:spPr>
            <a:xfrm>
              <a:off x="946548" y="3154708"/>
              <a:ext cx="5304107" cy="584623"/>
            </a:xfrm>
            <a:prstGeom prst="rect">
              <a:avLst/>
            </a:prstGeom>
          </p:spPr>
          <p:txBody>
            <a:bodyPr lIns="0" tIns="0" rIns="0" bIns="0" rtlCol="0" anchor="t">
              <a:spAutoFit/>
            </a:bodyPr>
            <a:lstStyle/>
            <a:p>
              <a:pPr algn="ctr">
                <a:lnSpc>
                  <a:spcPts val="3200"/>
                </a:lnSpc>
              </a:pPr>
              <a:r>
                <a:rPr lang="en-US" sz="3200" spc="48">
                  <a:solidFill>
                    <a:srgbClr val="FFFFFF"/>
                  </a:solidFill>
                  <a:latin typeface="Source Sans Pro 2"/>
                  <a:ea typeface="Source Sans Pro 2"/>
                  <a:cs typeface="Source Sans Pro 2"/>
                  <a:sym typeface="Source Sans Pro 2"/>
                </a:rPr>
                <a:t>WHY IT MATTERS</a:t>
              </a:r>
            </a:p>
          </p:txBody>
        </p:sp>
      </p:grpSp>
      <p:grpSp>
        <p:nvGrpSpPr>
          <p:cNvPr id="29" name="Group 29"/>
          <p:cNvGrpSpPr/>
          <p:nvPr/>
        </p:nvGrpSpPr>
        <p:grpSpPr>
          <a:xfrm>
            <a:off x="11999132" y="2522517"/>
            <a:ext cx="5167454" cy="7255849"/>
            <a:chOff x="0" y="0"/>
            <a:chExt cx="6889938" cy="9674465"/>
          </a:xfrm>
        </p:grpSpPr>
        <p:grpSp>
          <p:nvGrpSpPr>
            <p:cNvPr id="30" name="Group 30"/>
            <p:cNvGrpSpPr/>
            <p:nvPr/>
          </p:nvGrpSpPr>
          <p:grpSpPr>
            <a:xfrm>
              <a:off x="0" y="0"/>
              <a:ext cx="6860254" cy="9674465"/>
              <a:chOff x="0" y="0"/>
              <a:chExt cx="1505319" cy="2122831"/>
            </a:xfrm>
          </p:grpSpPr>
          <p:sp>
            <p:nvSpPr>
              <p:cNvPr id="31" name="Freeform 31"/>
              <p:cNvSpPr/>
              <p:nvPr/>
            </p:nvSpPr>
            <p:spPr>
              <a:xfrm>
                <a:off x="0" y="0"/>
                <a:ext cx="1505320" cy="2122831"/>
              </a:xfrm>
              <a:custGeom>
                <a:avLst/>
                <a:gdLst/>
                <a:ahLst/>
                <a:cxnLst/>
                <a:rect l="l" t="t" r="r" b="b"/>
                <a:pathLst>
                  <a:path w="1505320" h="2122831">
                    <a:moveTo>
                      <a:pt x="76739" y="0"/>
                    </a:moveTo>
                    <a:lnTo>
                      <a:pt x="1428580" y="0"/>
                    </a:lnTo>
                    <a:cubicBezTo>
                      <a:pt x="1448933" y="0"/>
                      <a:pt x="1468452" y="8085"/>
                      <a:pt x="1482843" y="22476"/>
                    </a:cubicBezTo>
                    <a:cubicBezTo>
                      <a:pt x="1497235" y="36868"/>
                      <a:pt x="1505320" y="56387"/>
                      <a:pt x="1505320" y="76739"/>
                    </a:cubicBezTo>
                    <a:lnTo>
                      <a:pt x="1505320" y="2046092"/>
                    </a:lnTo>
                    <a:cubicBezTo>
                      <a:pt x="1505320" y="2066444"/>
                      <a:pt x="1497235" y="2085963"/>
                      <a:pt x="1482843" y="2100355"/>
                    </a:cubicBezTo>
                    <a:cubicBezTo>
                      <a:pt x="1468452" y="2114746"/>
                      <a:pt x="1448933" y="2122831"/>
                      <a:pt x="1428580" y="2122831"/>
                    </a:cubicBezTo>
                    <a:lnTo>
                      <a:pt x="76739" y="2122831"/>
                    </a:lnTo>
                    <a:cubicBezTo>
                      <a:pt x="56387" y="2122831"/>
                      <a:pt x="36868" y="2114746"/>
                      <a:pt x="22476" y="2100355"/>
                    </a:cubicBezTo>
                    <a:cubicBezTo>
                      <a:pt x="8085" y="2085963"/>
                      <a:pt x="0" y="2066444"/>
                      <a:pt x="0" y="2046092"/>
                    </a:cubicBezTo>
                    <a:lnTo>
                      <a:pt x="0" y="76739"/>
                    </a:lnTo>
                    <a:cubicBezTo>
                      <a:pt x="0" y="56387"/>
                      <a:pt x="8085" y="36868"/>
                      <a:pt x="22476" y="22476"/>
                    </a:cubicBezTo>
                    <a:cubicBezTo>
                      <a:pt x="36868" y="8085"/>
                      <a:pt x="56387" y="0"/>
                      <a:pt x="76739" y="0"/>
                    </a:cubicBezTo>
                    <a:close/>
                  </a:path>
                </a:pathLst>
              </a:custGeom>
              <a:solidFill>
                <a:srgbClr val="E6E6E6">
                  <a:alpha val="7843"/>
                </a:srgbClr>
              </a:solidFill>
            </p:spPr>
            <p:txBody>
              <a:bodyPr/>
              <a:lstStyle/>
              <a:p>
                <a:endParaRPr lang="en-US"/>
              </a:p>
            </p:txBody>
          </p:sp>
          <p:sp>
            <p:nvSpPr>
              <p:cNvPr id="32" name="TextBox 32"/>
              <p:cNvSpPr txBox="1"/>
              <p:nvPr/>
            </p:nvSpPr>
            <p:spPr>
              <a:xfrm>
                <a:off x="0" y="-57150"/>
                <a:ext cx="1505319" cy="2179981"/>
              </a:xfrm>
              <a:prstGeom prst="rect">
                <a:avLst/>
              </a:prstGeom>
            </p:spPr>
            <p:txBody>
              <a:bodyPr lIns="50800" tIns="50800" rIns="50800" bIns="50800" rtlCol="0" anchor="ctr"/>
              <a:lstStyle/>
              <a:p>
                <a:pPr algn="ctr">
                  <a:lnSpc>
                    <a:spcPts val="4479"/>
                  </a:lnSpc>
                </a:pPr>
                <a:endParaRPr/>
              </a:p>
            </p:txBody>
          </p:sp>
        </p:grpSp>
        <p:grpSp>
          <p:nvGrpSpPr>
            <p:cNvPr id="33" name="Group 33"/>
            <p:cNvGrpSpPr/>
            <p:nvPr/>
          </p:nvGrpSpPr>
          <p:grpSpPr>
            <a:xfrm>
              <a:off x="29684" y="0"/>
              <a:ext cx="6860254" cy="9674465"/>
              <a:chOff x="0" y="0"/>
              <a:chExt cx="1505319" cy="2122831"/>
            </a:xfrm>
          </p:grpSpPr>
          <p:sp>
            <p:nvSpPr>
              <p:cNvPr id="34" name="Freeform 34"/>
              <p:cNvSpPr/>
              <p:nvPr/>
            </p:nvSpPr>
            <p:spPr>
              <a:xfrm>
                <a:off x="0" y="0"/>
                <a:ext cx="1505320" cy="2122831"/>
              </a:xfrm>
              <a:custGeom>
                <a:avLst/>
                <a:gdLst/>
                <a:ahLst/>
                <a:cxnLst/>
                <a:rect l="l" t="t" r="r" b="b"/>
                <a:pathLst>
                  <a:path w="1505320" h="2122831">
                    <a:moveTo>
                      <a:pt x="76739" y="0"/>
                    </a:moveTo>
                    <a:lnTo>
                      <a:pt x="1428580" y="0"/>
                    </a:lnTo>
                    <a:cubicBezTo>
                      <a:pt x="1448933" y="0"/>
                      <a:pt x="1468452" y="8085"/>
                      <a:pt x="1482843" y="22476"/>
                    </a:cubicBezTo>
                    <a:cubicBezTo>
                      <a:pt x="1497235" y="36868"/>
                      <a:pt x="1505320" y="56387"/>
                      <a:pt x="1505320" y="76739"/>
                    </a:cubicBezTo>
                    <a:lnTo>
                      <a:pt x="1505320" y="2046092"/>
                    </a:lnTo>
                    <a:cubicBezTo>
                      <a:pt x="1505320" y="2066444"/>
                      <a:pt x="1497235" y="2085963"/>
                      <a:pt x="1482843" y="2100355"/>
                    </a:cubicBezTo>
                    <a:cubicBezTo>
                      <a:pt x="1468452" y="2114746"/>
                      <a:pt x="1448933" y="2122831"/>
                      <a:pt x="1428580" y="2122831"/>
                    </a:cubicBezTo>
                    <a:lnTo>
                      <a:pt x="76739" y="2122831"/>
                    </a:lnTo>
                    <a:cubicBezTo>
                      <a:pt x="56387" y="2122831"/>
                      <a:pt x="36868" y="2114746"/>
                      <a:pt x="22476" y="2100355"/>
                    </a:cubicBezTo>
                    <a:cubicBezTo>
                      <a:pt x="8085" y="2085963"/>
                      <a:pt x="0" y="2066444"/>
                      <a:pt x="0" y="2046092"/>
                    </a:cubicBezTo>
                    <a:lnTo>
                      <a:pt x="0" y="76739"/>
                    </a:lnTo>
                    <a:cubicBezTo>
                      <a:pt x="0" y="56387"/>
                      <a:pt x="8085" y="36868"/>
                      <a:pt x="22476" y="22476"/>
                    </a:cubicBezTo>
                    <a:cubicBezTo>
                      <a:pt x="36868" y="8085"/>
                      <a:pt x="56387" y="0"/>
                      <a:pt x="76739" y="0"/>
                    </a:cubicBezTo>
                    <a:close/>
                  </a:path>
                </a:pathLst>
              </a:custGeom>
              <a:ln w="85725" cap="rnd">
                <a:solidFill>
                  <a:srgbClr val="228177"/>
                </a:solidFill>
                <a:prstDash val="solid"/>
                <a:round/>
              </a:ln>
            </p:spPr>
            <p:txBody>
              <a:bodyPr/>
              <a:lstStyle/>
              <a:p>
                <a:endParaRPr lang="en-US"/>
              </a:p>
            </p:txBody>
          </p:sp>
          <p:sp>
            <p:nvSpPr>
              <p:cNvPr id="35" name="TextBox 35"/>
              <p:cNvSpPr txBox="1"/>
              <p:nvPr/>
            </p:nvSpPr>
            <p:spPr>
              <a:xfrm>
                <a:off x="0" y="-57150"/>
                <a:ext cx="1505319" cy="2179981"/>
              </a:xfrm>
              <a:prstGeom prst="rect">
                <a:avLst/>
              </a:prstGeom>
            </p:spPr>
            <p:txBody>
              <a:bodyPr lIns="50800" tIns="50800" rIns="50800" bIns="50800" rtlCol="0" anchor="ctr"/>
              <a:lstStyle/>
              <a:p>
                <a:pPr algn="ctr">
                  <a:lnSpc>
                    <a:spcPts val="4479"/>
                  </a:lnSpc>
                </a:pPr>
                <a:endParaRPr/>
              </a:p>
            </p:txBody>
          </p:sp>
        </p:grpSp>
        <p:sp>
          <p:nvSpPr>
            <p:cNvPr id="36" name="Freeform 36"/>
            <p:cNvSpPr/>
            <p:nvPr/>
          </p:nvSpPr>
          <p:spPr>
            <a:xfrm>
              <a:off x="2134656" y="421826"/>
              <a:ext cx="2590942" cy="2318893"/>
            </a:xfrm>
            <a:custGeom>
              <a:avLst/>
              <a:gdLst/>
              <a:ahLst/>
              <a:cxnLst/>
              <a:rect l="l" t="t" r="r" b="b"/>
              <a:pathLst>
                <a:path w="2590942" h="2318893">
                  <a:moveTo>
                    <a:pt x="0" y="0"/>
                  </a:moveTo>
                  <a:lnTo>
                    <a:pt x="2590942" y="0"/>
                  </a:lnTo>
                  <a:lnTo>
                    <a:pt x="2590942" y="2318893"/>
                  </a:lnTo>
                  <a:lnTo>
                    <a:pt x="0" y="231889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TextBox 37"/>
            <p:cNvSpPr txBox="1"/>
            <p:nvPr/>
          </p:nvSpPr>
          <p:spPr>
            <a:xfrm>
              <a:off x="819042" y="3980984"/>
              <a:ext cx="5304107" cy="2350559"/>
            </a:xfrm>
            <a:prstGeom prst="rect">
              <a:avLst/>
            </a:prstGeom>
          </p:spPr>
          <p:txBody>
            <a:bodyPr lIns="0" tIns="0" rIns="0" bIns="0" rtlCol="0" anchor="t">
              <a:spAutoFit/>
            </a:bodyPr>
            <a:lstStyle/>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API Database-to-Database Connection (real-time automation)</a:t>
              </a:r>
            </a:p>
            <a:p>
              <a:pPr algn="l">
                <a:lnSpc>
                  <a:spcPts val="2000"/>
                </a:lnSpc>
              </a:pPr>
              <a:endParaRPr lang="en-US" sz="2000" spc="30">
                <a:solidFill>
                  <a:srgbClr val="FFFFFF"/>
                </a:solidFill>
                <a:latin typeface="Source Sans Pro 3"/>
                <a:ea typeface="Source Sans Pro 3"/>
                <a:cs typeface="Source Sans Pro 3"/>
                <a:sym typeface="Source Sans Pro 3"/>
              </a:endParaRPr>
            </a:p>
            <a:p>
              <a:pPr marL="431802" lvl="1" indent="-215901" algn="l">
                <a:lnSpc>
                  <a:spcPts val="2000"/>
                </a:lnSpc>
                <a:buFont typeface="Arial"/>
                <a:buChar char="•"/>
              </a:pPr>
              <a:r>
                <a:rPr lang="en-US" sz="2000" spc="30">
                  <a:solidFill>
                    <a:srgbClr val="FFFFFF"/>
                  </a:solidFill>
                  <a:latin typeface="Source Sans Pro 3"/>
                  <a:ea typeface="Source Sans Pro 3"/>
                  <a:cs typeface="Source Sans Pro 3"/>
                  <a:sym typeface="Source Sans Pro 3"/>
                </a:rPr>
                <a:t>Concierge Bulk License Data Uploads (no IT resources required)</a:t>
              </a:r>
            </a:p>
          </p:txBody>
        </p:sp>
        <p:sp>
          <p:nvSpPr>
            <p:cNvPr id="38" name="TextBox 38"/>
            <p:cNvSpPr txBox="1"/>
            <p:nvPr/>
          </p:nvSpPr>
          <p:spPr>
            <a:xfrm>
              <a:off x="503387" y="3154708"/>
              <a:ext cx="5935416" cy="584623"/>
            </a:xfrm>
            <a:prstGeom prst="rect">
              <a:avLst/>
            </a:prstGeom>
          </p:spPr>
          <p:txBody>
            <a:bodyPr lIns="0" tIns="0" rIns="0" bIns="0" rtlCol="0" anchor="t">
              <a:spAutoFit/>
            </a:bodyPr>
            <a:lstStyle/>
            <a:p>
              <a:pPr algn="ctr">
                <a:lnSpc>
                  <a:spcPts val="3200"/>
                </a:lnSpc>
              </a:pPr>
              <a:r>
                <a:rPr lang="en-US" sz="3200" spc="48">
                  <a:solidFill>
                    <a:srgbClr val="FFFFFF"/>
                  </a:solidFill>
                  <a:latin typeface="Source Sans Pro 2"/>
                  <a:ea typeface="Source Sans Pro 2"/>
                  <a:cs typeface="Source Sans Pro 2"/>
                  <a:sym typeface="Source Sans Pro 2"/>
                </a:rPr>
                <a:t>HOW TO PARTICIPATE</a:t>
              </a:r>
            </a:p>
          </p:txBody>
        </p:sp>
        <p:sp>
          <p:nvSpPr>
            <p:cNvPr id="39" name="TextBox 39"/>
            <p:cNvSpPr txBox="1"/>
            <p:nvPr/>
          </p:nvSpPr>
          <p:spPr>
            <a:xfrm>
              <a:off x="819042" y="7395873"/>
              <a:ext cx="5304107" cy="2041525"/>
            </a:xfrm>
            <a:prstGeom prst="rect">
              <a:avLst/>
            </a:prstGeom>
          </p:spPr>
          <p:txBody>
            <a:bodyPr lIns="0" tIns="0" rIns="0" bIns="0" rtlCol="0" anchor="t">
              <a:spAutoFit/>
            </a:bodyPr>
            <a:lstStyle/>
            <a:p>
              <a:pPr marL="431801" lvl="1" indent="-215900" algn="l">
                <a:lnSpc>
                  <a:spcPts val="2400"/>
                </a:lnSpc>
                <a:buFont typeface="Arial"/>
                <a:buChar char="•"/>
              </a:pPr>
              <a:r>
                <a:rPr lang="en-US" sz="2000" spc="30">
                  <a:solidFill>
                    <a:srgbClr val="E6E6E6"/>
                  </a:solidFill>
                  <a:latin typeface="Source Sans Pro 3"/>
                  <a:ea typeface="Source Sans Pro 3"/>
                  <a:cs typeface="Source Sans Pro 3"/>
                  <a:sym typeface="Source Sans Pro 3"/>
                </a:rPr>
                <a:t>AAVSB will support your IT costs</a:t>
              </a:r>
            </a:p>
            <a:p>
              <a:pPr algn="l">
                <a:lnSpc>
                  <a:spcPts val="2400"/>
                </a:lnSpc>
              </a:pPr>
              <a:endParaRPr lang="en-US" sz="2000" spc="30">
                <a:solidFill>
                  <a:srgbClr val="E6E6E6"/>
                </a:solidFill>
                <a:latin typeface="Source Sans Pro 3"/>
                <a:ea typeface="Source Sans Pro 3"/>
                <a:cs typeface="Source Sans Pro 3"/>
                <a:sym typeface="Source Sans Pro 3"/>
              </a:endParaRPr>
            </a:p>
            <a:p>
              <a:pPr marL="431801" lvl="1" indent="-215900" algn="l">
                <a:lnSpc>
                  <a:spcPts val="2400"/>
                </a:lnSpc>
                <a:buFont typeface="Arial"/>
                <a:buChar char="•"/>
              </a:pPr>
              <a:r>
                <a:rPr lang="en-US" sz="2000" spc="30">
                  <a:solidFill>
                    <a:srgbClr val="E6E6E6"/>
                  </a:solidFill>
                  <a:latin typeface="Source Sans Pro 3"/>
                  <a:ea typeface="Source Sans Pro 3"/>
                  <a:cs typeface="Source Sans Pro 3"/>
                  <a:sym typeface="Source Sans Pro 3"/>
                </a:rPr>
                <a:t>AAVSB will provide a template for your IT department to get started</a:t>
              </a:r>
            </a:p>
          </p:txBody>
        </p:sp>
        <p:sp>
          <p:nvSpPr>
            <p:cNvPr id="40" name="TextBox 40"/>
            <p:cNvSpPr txBox="1"/>
            <p:nvPr/>
          </p:nvSpPr>
          <p:spPr>
            <a:xfrm>
              <a:off x="52252" y="6544620"/>
              <a:ext cx="6837687" cy="647700"/>
            </a:xfrm>
            <a:prstGeom prst="rect">
              <a:avLst/>
            </a:prstGeom>
          </p:spPr>
          <p:txBody>
            <a:bodyPr lIns="0" tIns="0" rIns="0" bIns="0" rtlCol="0" anchor="t">
              <a:spAutoFit/>
            </a:bodyPr>
            <a:lstStyle/>
            <a:p>
              <a:pPr algn="ctr">
                <a:lnSpc>
                  <a:spcPts val="3840"/>
                </a:lnSpc>
              </a:pPr>
              <a:r>
                <a:rPr lang="en-US" sz="3200" spc="48">
                  <a:solidFill>
                    <a:srgbClr val="E6E6E6"/>
                  </a:solidFill>
                  <a:latin typeface="Source Sans Pro 2"/>
                  <a:ea typeface="Source Sans Pro 2"/>
                  <a:cs typeface="Source Sans Pro 2"/>
                  <a:sym typeface="Source Sans Pro 2"/>
                </a:rPr>
                <a:t> SUPPORT &amp; STANDARDS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812083" y="595894"/>
            <a:ext cx="9728051" cy="1251492"/>
            <a:chOff x="0" y="0"/>
            <a:chExt cx="2562120" cy="329611"/>
          </a:xfrm>
        </p:grpSpPr>
        <p:sp>
          <p:nvSpPr>
            <p:cNvPr id="3" name="Freeform 3"/>
            <p:cNvSpPr/>
            <p:nvPr/>
          </p:nvSpPr>
          <p:spPr>
            <a:xfrm>
              <a:off x="0" y="0"/>
              <a:ext cx="2562120" cy="329611"/>
            </a:xfrm>
            <a:custGeom>
              <a:avLst/>
              <a:gdLst/>
              <a:ahLst/>
              <a:cxnLst/>
              <a:rect l="l" t="t" r="r" b="b"/>
              <a:pathLst>
                <a:path w="2562120" h="329611">
                  <a:moveTo>
                    <a:pt x="23875" y="0"/>
                  </a:moveTo>
                  <a:lnTo>
                    <a:pt x="2538245" y="0"/>
                  </a:lnTo>
                  <a:cubicBezTo>
                    <a:pt x="2551431" y="0"/>
                    <a:pt x="2562120" y="10689"/>
                    <a:pt x="2562120" y="23875"/>
                  </a:cubicBezTo>
                  <a:lnTo>
                    <a:pt x="2562120" y="305736"/>
                  </a:lnTo>
                  <a:cubicBezTo>
                    <a:pt x="2562120" y="318922"/>
                    <a:pt x="2551431" y="329611"/>
                    <a:pt x="2538245" y="329611"/>
                  </a:cubicBezTo>
                  <a:lnTo>
                    <a:pt x="23875" y="329611"/>
                  </a:lnTo>
                  <a:cubicBezTo>
                    <a:pt x="10689" y="329611"/>
                    <a:pt x="0" y="318922"/>
                    <a:pt x="0" y="305736"/>
                  </a:cubicBezTo>
                  <a:lnTo>
                    <a:pt x="0" y="23875"/>
                  </a:lnTo>
                  <a:cubicBezTo>
                    <a:pt x="0" y="10689"/>
                    <a:pt x="10689" y="0"/>
                    <a:pt x="23875" y="0"/>
                  </a:cubicBezTo>
                  <a:close/>
                </a:path>
              </a:pathLst>
            </a:custGeom>
            <a:solidFill>
              <a:srgbClr val="F1F1F1"/>
            </a:solidFill>
          </p:spPr>
          <p:txBody>
            <a:bodyPr/>
            <a:lstStyle/>
            <a:p>
              <a:endParaRPr lang="en-US"/>
            </a:p>
          </p:txBody>
        </p:sp>
        <p:sp>
          <p:nvSpPr>
            <p:cNvPr id="4" name="TextBox 4"/>
            <p:cNvSpPr txBox="1"/>
            <p:nvPr/>
          </p:nvSpPr>
          <p:spPr>
            <a:xfrm>
              <a:off x="0" y="-66675"/>
              <a:ext cx="2562120" cy="396286"/>
            </a:xfrm>
            <a:prstGeom prst="rect">
              <a:avLst/>
            </a:prstGeom>
          </p:spPr>
          <p:txBody>
            <a:bodyPr lIns="50800" tIns="50800" rIns="50800" bIns="50800" rtlCol="0" anchor="ctr"/>
            <a:lstStyle/>
            <a:p>
              <a:pPr algn="ctr">
                <a:lnSpc>
                  <a:spcPts val="2700"/>
                </a:lnSpc>
              </a:pPr>
              <a:endParaRPr/>
            </a:p>
          </p:txBody>
        </p:sp>
      </p:grpSp>
      <p:sp>
        <p:nvSpPr>
          <p:cNvPr id="5" name="TextBox 5"/>
          <p:cNvSpPr txBox="1"/>
          <p:nvPr/>
        </p:nvSpPr>
        <p:spPr>
          <a:xfrm>
            <a:off x="937546" y="957066"/>
            <a:ext cx="7693889" cy="645795"/>
          </a:xfrm>
          <a:prstGeom prst="rect">
            <a:avLst/>
          </a:prstGeom>
        </p:spPr>
        <p:txBody>
          <a:bodyPr lIns="0" tIns="0" rIns="0" bIns="0" rtlCol="0" anchor="t">
            <a:spAutoFit/>
          </a:bodyPr>
          <a:lstStyle/>
          <a:p>
            <a:pPr algn="l">
              <a:lnSpc>
                <a:spcPts val="4800"/>
              </a:lnSpc>
            </a:pPr>
            <a:r>
              <a:rPr lang="en-US" sz="4800">
                <a:solidFill>
                  <a:srgbClr val="1C4078"/>
                </a:solidFill>
                <a:latin typeface="Oswald 1"/>
                <a:ea typeface="Oswald 1"/>
                <a:cs typeface="Oswald 1"/>
                <a:sym typeface="Oswald 1"/>
              </a:rPr>
              <a:t>DISCIPLINARY NOTIFICATIONS</a:t>
            </a:r>
          </a:p>
        </p:txBody>
      </p:sp>
      <p:grpSp>
        <p:nvGrpSpPr>
          <p:cNvPr id="6" name="Group 6"/>
          <p:cNvGrpSpPr/>
          <p:nvPr/>
        </p:nvGrpSpPr>
        <p:grpSpPr>
          <a:xfrm>
            <a:off x="9545513" y="1065420"/>
            <a:ext cx="8124309" cy="8596860"/>
            <a:chOff x="0" y="0"/>
            <a:chExt cx="10832412" cy="11462481"/>
          </a:xfrm>
        </p:grpSpPr>
        <p:grpSp>
          <p:nvGrpSpPr>
            <p:cNvPr id="7" name="Group 7"/>
            <p:cNvGrpSpPr/>
            <p:nvPr/>
          </p:nvGrpSpPr>
          <p:grpSpPr>
            <a:xfrm>
              <a:off x="0" y="0"/>
              <a:ext cx="10832412" cy="11462481"/>
              <a:chOff x="0" y="0"/>
              <a:chExt cx="1913627" cy="2024934"/>
            </a:xfrm>
          </p:grpSpPr>
          <p:sp>
            <p:nvSpPr>
              <p:cNvPr id="8" name="Freeform 8"/>
              <p:cNvSpPr/>
              <p:nvPr/>
            </p:nvSpPr>
            <p:spPr>
              <a:xfrm>
                <a:off x="0" y="0"/>
                <a:ext cx="1913628" cy="2024934"/>
              </a:xfrm>
              <a:custGeom>
                <a:avLst/>
                <a:gdLst/>
                <a:ahLst/>
                <a:cxnLst/>
                <a:rect l="l" t="t" r="r" b="b"/>
                <a:pathLst>
                  <a:path w="1913628" h="2024934">
                    <a:moveTo>
                      <a:pt x="60365" y="0"/>
                    </a:moveTo>
                    <a:lnTo>
                      <a:pt x="1853262" y="0"/>
                    </a:lnTo>
                    <a:cubicBezTo>
                      <a:pt x="1869272" y="0"/>
                      <a:pt x="1884626" y="6360"/>
                      <a:pt x="1895947" y="17681"/>
                    </a:cubicBezTo>
                    <a:cubicBezTo>
                      <a:pt x="1907268" y="29001"/>
                      <a:pt x="1913628" y="44356"/>
                      <a:pt x="1913628" y="60365"/>
                    </a:cubicBezTo>
                    <a:lnTo>
                      <a:pt x="1913628" y="1964568"/>
                    </a:lnTo>
                    <a:cubicBezTo>
                      <a:pt x="1913628" y="1980578"/>
                      <a:pt x="1907268" y="1995932"/>
                      <a:pt x="1895947" y="2007253"/>
                    </a:cubicBezTo>
                    <a:cubicBezTo>
                      <a:pt x="1884626" y="2018574"/>
                      <a:pt x="1869272" y="2024934"/>
                      <a:pt x="1853262" y="2024934"/>
                    </a:cubicBezTo>
                    <a:lnTo>
                      <a:pt x="60365" y="2024934"/>
                    </a:lnTo>
                    <a:cubicBezTo>
                      <a:pt x="44356" y="2024934"/>
                      <a:pt x="29001" y="2018574"/>
                      <a:pt x="17681" y="2007253"/>
                    </a:cubicBezTo>
                    <a:cubicBezTo>
                      <a:pt x="6360" y="1995932"/>
                      <a:pt x="0" y="1980578"/>
                      <a:pt x="0" y="1964568"/>
                    </a:cubicBezTo>
                    <a:lnTo>
                      <a:pt x="0" y="60365"/>
                    </a:lnTo>
                    <a:cubicBezTo>
                      <a:pt x="0" y="44356"/>
                      <a:pt x="6360" y="29001"/>
                      <a:pt x="17681" y="17681"/>
                    </a:cubicBezTo>
                    <a:cubicBezTo>
                      <a:pt x="29001" y="6360"/>
                      <a:pt x="44356" y="0"/>
                      <a:pt x="60365" y="0"/>
                    </a:cubicBezTo>
                    <a:close/>
                  </a:path>
                </a:pathLst>
              </a:custGeom>
              <a:solidFill>
                <a:srgbClr val="E6E6E6">
                  <a:alpha val="7843"/>
                </a:srgbClr>
              </a:solidFill>
            </p:spPr>
            <p:txBody>
              <a:bodyPr/>
              <a:lstStyle/>
              <a:p>
                <a:endParaRPr lang="en-US"/>
              </a:p>
            </p:txBody>
          </p:sp>
          <p:sp>
            <p:nvSpPr>
              <p:cNvPr id="9" name="TextBox 9"/>
              <p:cNvSpPr txBox="1"/>
              <p:nvPr/>
            </p:nvSpPr>
            <p:spPr>
              <a:xfrm>
                <a:off x="0" y="-57150"/>
                <a:ext cx="1913627" cy="2082084"/>
              </a:xfrm>
              <a:prstGeom prst="rect">
                <a:avLst/>
              </a:prstGeom>
            </p:spPr>
            <p:txBody>
              <a:bodyPr lIns="50800" tIns="50800" rIns="50800" bIns="50800" rtlCol="0" anchor="ctr"/>
              <a:lstStyle/>
              <a:p>
                <a:pPr algn="ctr">
                  <a:lnSpc>
                    <a:spcPts val="4479"/>
                  </a:lnSpc>
                </a:pPr>
                <a:endParaRPr/>
              </a:p>
            </p:txBody>
          </p:sp>
        </p:grpSp>
        <p:sp>
          <p:nvSpPr>
            <p:cNvPr id="10" name="TextBox 10"/>
            <p:cNvSpPr txBox="1"/>
            <p:nvPr/>
          </p:nvSpPr>
          <p:spPr>
            <a:xfrm>
              <a:off x="1358765" y="774907"/>
              <a:ext cx="8644231" cy="2782456"/>
            </a:xfrm>
            <a:prstGeom prst="rect">
              <a:avLst/>
            </a:prstGeom>
          </p:spPr>
          <p:txBody>
            <a:bodyPr lIns="0" tIns="0" rIns="0" bIns="0" rtlCol="0" anchor="t">
              <a:spAutoFit/>
            </a:bodyPr>
            <a:lstStyle/>
            <a:p>
              <a:pPr algn="l">
                <a:lnSpc>
                  <a:spcPts val="4012"/>
                </a:lnSpc>
              </a:pPr>
              <a:r>
                <a:rPr lang="en-US" sz="4012" spc="60">
                  <a:solidFill>
                    <a:srgbClr val="FFFFFF"/>
                  </a:solidFill>
                  <a:latin typeface="Source Sans Pro 2"/>
                  <a:ea typeface="Source Sans Pro 2"/>
                  <a:cs typeface="Source Sans Pro 2"/>
                  <a:sym typeface="Source Sans Pro 2"/>
                </a:rPr>
                <a:t>MULTIJURISDICTIONAL CREDENTIAL STATUS OF INDIVIDUALS REFERENCED ON DISCIPLINARY REPORTS</a:t>
              </a:r>
            </a:p>
          </p:txBody>
        </p:sp>
        <p:pic>
          <p:nvPicPr>
            <p:cNvPr id="11" name="Picture 11"/>
            <p:cNvPicPr>
              <a:picLocks noChangeAspect="1"/>
            </p:cNvPicPr>
            <p:nvPr/>
          </p:nvPicPr>
          <p:blipFill>
            <a:blip r:embed="rId3"/>
            <a:stretch>
              <a:fillRect/>
            </a:stretch>
          </p:blipFill>
          <p:spPr>
            <a:xfrm>
              <a:off x="645036" y="2978402"/>
              <a:ext cx="10208683" cy="8665449"/>
            </a:xfrm>
            <a:prstGeom prst="rect">
              <a:avLst/>
            </a:prstGeom>
          </p:spPr>
        </p:pic>
      </p:grpSp>
      <p:grpSp>
        <p:nvGrpSpPr>
          <p:cNvPr id="12" name="Group 12"/>
          <p:cNvGrpSpPr/>
          <p:nvPr/>
        </p:nvGrpSpPr>
        <p:grpSpPr>
          <a:xfrm>
            <a:off x="134165" y="2325327"/>
            <a:ext cx="9411348" cy="7336954"/>
            <a:chOff x="0" y="0"/>
            <a:chExt cx="12548464" cy="9782605"/>
          </a:xfrm>
        </p:grpSpPr>
        <p:grpSp>
          <p:nvGrpSpPr>
            <p:cNvPr id="13" name="Group 13"/>
            <p:cNvGrpSpPr/>
            <p:nvPr/>
          </p:nvGrpSpPr>
          <p:grpSpPr>
            <a:xfrm>
              <a:off x="0" y="0"/>
              <a:ext cx="12439128" cy="2358083"/>
              <a:chOff x="0" y="0"/>
              <a:chExt cx="2729470" cy="517425"/>
            </a:xfrm>
          </p:grpSpPr>
          <p:sp>
            <p:nvSpPr>
              <p:cNvPr id="14" name="Freeform 14"/>
              <p:cNvSpPr/>
              <p:nvPr/>
            </p:nvSpPr>
            <p:spPr>
              <a:xfrm>
                <a:off x="0" y="0"/>
                <a:ext cx="2729470" cy="517425"/>
              </a:xfrm>
              <a:custGeom>
                <a:avLst/>
                <a:gdLst/>
                <a:ahLst/>
                <a:cxnLst/>
                <a:rect l="l" t="t" r="r" b="b"/>
                <a:pathLst>
                  <a:path w="2729470" h="517425">
                    <a:moveTo>
                      <a:pt x="42322" y="0"/>
                    </a:moveTo>
                    <a:lnTo>
                      <a:pt x="2687148" y="0"/>
                    </a:lnTo>
                    <a:cubicBezTo>
                      <a:pt x="2710522" y="0"/>
                      <a:pt x="2729470" y="18948"/>
                      <a:pt x="2729470" y="42322"/>
                    </a:cubicBezTo>
                    <a:lnTo>
                      <a:pt x="2729470" y="475103"/>
                    </a:lnTo>
                    <a:cubicBezTo>
                      <a:pt x="2729470" y="498477"/>
                      <a:pt x="2710522" y="517425"/>
                      <a:pt x="2687148" y="517425"/>
                    </a:cubicBezTo>
                    <a:lnTo>
                      <a:pt x="42322" y="517425"/>
                    </a:lnTo>
                    <a:cubicBezTo>
                      <a:pt x="18948" y="517425"/>
                      <a:pt x="0" y="498477"/>
                      <a:pt x="0" y="475103"/>
                    </a:cubicBezTo>
                    <a:lnTo>
                      <a:pt x="0" y="42322"/>
                    </a:lnTo>
                    <a:cubicBezTo>
                      <a:pt x="0" y="18948"/>
                      <a:pt x="18948" y="0"/>
                      <a:pt x="42322" y="0"/>
                    </a:cubicBezTo>
                    <a:close/>
                  </a:path>
                </a:pathLst>
              </a:custGeom>
              <a:solidFill>
                <a:srgbClr val="E6E6E6">
                  <a:alpha val="7843"/>
                </a:srgbClr>
              </a:solidFill>
            </p:spPr>
            <p:txBody>
              <a:bodyPr/>
              <a:lstStyle/>
              <a:p>
                <a:endParaRPr lang="en-US"/>
              </a:p>
            </p:txBody>
          </p:sp>
          <p:sp>
            <p:nvSpPr>
              <p:cNvPr id="15" name="TextBox 15"/>
              <p:cNvSpPr txBox="1"/>
              <p:nvPr/>
            </p:nvSpPr>
            <p:spPr>
              <a:xfrm>
                <a:off x="0" y="-57150"/>
                <a:ext cx="2729470" cy="574575"/>
              </a:xfrm>
              <a:prstGeom prst="rect">
                <a:avLst/>
              </a:prstGeom>
            </p:spPr>
            <p:txBody>
              <a:bodyPr lIns="50800" tIns="50800" rIns="50800" bIns="50800" rtlCol="0" anchor="ctr"/>
              <a:lstStyle/>
              <a:p>
                <a:pPr algn="ctr">
                  <a:lnSpc>
                    <a:spcPts val="4479"/>
                  </a:lnSpc>
                </a:pPr>
                <a:endParaRPr/>
              </a:p>
            </p:txBody>
          </p:sp>
        </p:grpSp>
        <p:grpSp>
          <p:nvGrpSpPr>
            <p:cNvPr id="16" name="Group 16"/>
            <p:cNvGrpSpPr/>
            <p:nvPr/>
          </p:nvGrpSpPr>
          <p:grpSpPr>
            <a:xfrm>
              <a:off x="584662" y="214744"/>
              <a:ext cx="11269803" cy="710892"/>
              <a:chOff x="0" y="0"/>
              <a:chExt cx="7696143" cy="485467"/>
            </a:xfrm>
          </p:grpSpPr>
          <p:sp>
            <p:nvSpPr>
              <p:cNvPr id="17" name="Freeform 17"/>
              <p:cNvSpPr/>
              <p:nvPr/>
            </p:nvSpPr>
            <p:spPr>
              <a:xfrm>
                <a:off x="0" y="0"/>
                <a:ext cx="7696143" cy="485467"/>
              </a:xfrm>
              <a:custGeom>
                <a:avLst/>
                <a:gdLst/>
                <a:ahLst/>
                <a:cxnLst/>
                <a:rect l="l" t="t" r="r" b="b"/>
                <a:pathLst>
                  <a:path w="7696143" h="485467">
                    <a:moveTo>
                      <a:pt x="7492943" y="0"/>
                    </a:moveTo>
                    <a:cubicBezTo>
                      <a:pt x="7605167" y="0"/>
                      <a:pt x="7696143" y="108676"/>
                      <a:pt x="7696143" y="242734"/>
                    </a:cubicBezTo>
                    <a:cubicBezTo>
                      <a:pt x="7696143" y="376792"/>
                      <a:pt x="7605167" y="485467"/>
                      <a:pt x="7492943" y="485467"/>
                    </a:cubicBezTo>
                    <a:lnTo>
                      <a:pt x="203200" y="485467"/>
                    </a:lnTo>
                    <a:cubicBezTo>
                      <a:pt x="90976" y="485467"/>
                      <a:pt x="0" y="376792"/>
                      <a:pt x="0" y="242734"/>
                    </a:cubicBezTo>
                    <a:cubicBezTo>
                      <a:pt x="0" y="108676"/>
                      <a:pt x="90976" y="0"/>
                      <a:pt x="203200" y="0"/>
                    </a:cubicBezTo>
                    <a:close/>
                  </a:path>
                </a:pathLst>
              </a:custGeom>
              <a:solidFill>
                <a:srgbClr val="00A5DF"/>
              </a:solidFill>
            </p:spPr>
            <p:txBody>
              <a:bodyPr/>
              <a:lstStyle/>
              <a:p>
                <a:endParaRPr lang="en-US"/>
              </a:p>
            </p:txBody>
          </p:sp>
          <p:sp>
            <p:nvSpPr>
              <p:cNvPr id="18" name="TextBox 18"/>
              <p:cNvSpPr txBox="1"/>
              <p:nvPr/>
            </p:nvSpPr>
            <p:spPr>
              <a:xfrm>
                <a:off x="0" y="-47625"/>
                <a:ext cx="7696143" cy="533092"/>
              </a:xfrm>
              <a:prstGeom prst="rect">
                <a:avLst/>
              </a:prstGeom>
            </p:spPr>
            <p:txBody>
              <a:bodyPr lIns="50800" tIns="50800" rIns="50800" bIns="50800" rtlCol="0" anchor="ctr"/>
              <a:lstStyle/>
              <a:p>
                <a:pPr algn="ctr">
                  <a:lnSpc>
                    <a:spcPts val="3359"/>
                  </a:lnSpc>
                  <a:spcBef>
                    <a:spcPct val="0"/>
                  </a:spcBef>
                </a:pPr>
                <a:r>
                  <a:rPr lang="en-US" sz="2400">
                    <a:solidFill>
                      <a:srgbClr val="E6E6E6"/>
                    </a:solidFill>
                    <a:latin typeface="Source Sans Pro 2"/>
                    <a:ea typeface="Source Sans Pro 2"/>
                    <a:cs typeface="Source Sans Pro 2"/>
                    <a:sym typeface="Source Sans Pro 2"/>
                  </a:rPr>
                  <a:t>DR. F</a:t>
                </a:r>
              </a:p>
            </p:txBody>
          </p:sp>
        </p:grpSp>
        <p:sp>
          <p:nvSpPr>
            <p:cNvPr id="19" name="TextBox 19"/>
            <p:cNvSpPr txBox="1"/>
            <p:nvPr/>
          </p:nvSpPr>
          <p:spPr>
            <a:xfrm>
              <a:off x="609737" y="1125682"/>
              <a:ext cx="11269803" cy="1076325"/>
            </a:xfrm>
            <a:prstGeom prst="rect">
              <a:avLst/>
            </a:prstGeom>
          </p:spPr>
          <p:txBody>
            <a:bodyPr lIns="0" tIns="0" rIns="0" bIns="0" rtlCol="0" anchor="t">
              <a:spAutoFit/>
            </a:bodyPr>
            <a:lstStyle/>
            <a:p>
              <a:pPr algn="l">
                <a:lnSpc>
                  <a:spcPts val="2159"/>
                </a:lnSpc>
              </a:pPr>
              <a:r>
                <a:rPr lang="en-US" sz="1799" spc="26">
                  <a:solidFill>
                    <a:srgbClr val="FFFFFF"/>
                  </a:solidFill>
                  <a:latin typeface="Source Sans Pro 3"/>
                  <a:ea typeface="Source Sans Pro 3"/>
                  <a:cs typeface="Source Sans Pro 3"/>
                  <a:sym typeface="Source Sans Pro 3"/>
                </a:rPr>
                <a:t>Was involved in the horse doping case, disciplined in PA, (notifications sent to DE, FL, IN, NJ, NY, OH), FL website shows complaint and license revoked, OH website shows “Board Action: Pending”.</a:t>
              </a:r>
            </a:p>
          </p:txBody>
        </p:sp>
        <p:grpSp>
          <p:nvGrpSpPr>
            <p:cNvPr id="20" name="Group 20"/>
            <p:cNvGrpSpPr/>
            <p:nvPr/>
          </p:nvGrpSpPr>
          <p:grpSpPr>
            <a:xfrm>
              <a:off x="0" y="2417868"/>
              <a:ext cx="12439128" cy="2062203"/>
              <a:chOff x="0" y="0"/>
              <a:chExt cx="2729470" cy="452501"/>
            </a:xfrm>
          </p:grpSpPr>
          <p:sp>
            <p:nvSpPr>
              <p:cNvPr id="21" name="Freeform 21"/>
              <p:cNvSpPr/>
              <p:nvPr/>
            </p:nvSpPr>
            <p:spPr>
              <a:xfrm>
                <a:off x="0" y="0"/>
                <a:ext cx="2729470" cy="452501"/>
              </a:xfrm>
              <a:custGeom>
                <a:avLst/>
                <a:gdLst/>
                <a:ahLst/>
                <a:cxnLst/>
                <a:rect l="l" t="t" r="r" b="b"/>
                <a:pathLst>
                  <a:path w="2729470" h="452501">
                    <a:moveTo>
                      <a:pt x="42322" y="0"/>
                    </a:moveTo>
                    <a:lnTo>
                      <a:pt x="2687148" y="0"/>
                    </a:lnTo>
                    <a:cubicBezTo>
                      <a:pt x="2710522" y="0"/>
                      <a:pt x="2729470" y="18948"/>
                      <a:pt x="2729470" y="42322"/>
                    </a:cubicBezTo>
                    <a:lnTo>
                      <a:pt x="2729470" y="410179"/>
                    </a:lnTo>
                    <a:cubicBezTo>
                      <a:pt x="2729470" y="433553"/>
                      <a:pt x="2710522" y="452501"/>
                      <a:pt x="2687148" y="452501"/>
                    </a:cubicBezTo>
                    <a:lnTo>
                      <a:pt x="42322" y="452501"/>
                    </a:lnTo>
                    <a:cubicBezTo>
                      <a:pt x="18948" y="452501"/>
                      <a:pt x="0" y="433553"/>
                      <a:pt x="0" y="410179"/>
                    </a:cubicBezTo>
                    <a:lnTo>
                      <a:pt x="0" y="42322"/>
                    </a:lnTo>
                    <a:cubicBezTo>
                      <a:pt x="0" y="18948"/>
                      <a:pt x="18948" y="0"/>
                      <a:pt x="42322" y="0"/>
                    </a:cubicBezTo>
                    <a:close/>
                  </a:path>
                </a:pathLst>
              </a:custGeom>
              <a:solidFill>
                <a:srgbClr val="E6E6E6">
                  <a:alpha val="7843"/>
                </a:srgbClr>
              </a:solidFill>
            </p:spPr>
            <p:txBody>
              <a:bodyPr/>
              <a:lstStyle/>
              <a:p>
                <a:endParaRPr lang="en-US"/>
              </a:p>
            </p:txBody>
          </p:sp>
          <p:sp>
            <p:nvSpPr>
              <p:cNvPr id="22" name="TextBox 22"/>
              <p:cNvSpPr txBox="1"/>
              <p:nvPr/>
            </p:nvSpPr>
            <p:spPr>
              <a:xfrm>
                <a:off x="0" y="-57150"/>
                <a:ext cx="2729470" cy="509651"/>
              </a:xfrm>
              <a:prstGeom prst="rect">
                <a:avLst/>
              </a:prstGeom>
            </p:spPr>
            <p:txBody>
              <a:bodyPr lIns="50800" tIns="50800" rIns="50800" bIns="50800" rtlCol="0" anchor="ctr"/>
              <a:lstStyle/>
              <a:p>
                <a:pPr algn="ctr">
                  <a:lnSpc>
                    <a:spcPts val="4479"/>
                  </a:lnSpc>
                </a:pPr>
                <a:endParaRPr/>
              </a:p>
            </p:txBody>
          </p:sp>
        </p:grpSp>
        <p:grpSp>
          <p:nvGrpSpPr>
            <p:cNvPr id="23" name="Group 23"/>
            <p:cNvGrpSpPr/>
            <p:nvPr/>
          </p:nvGrpSpPr>
          <p:grpSpPr>
            <a:xfrm>
              <a:off x="584662" y="2632612"/>
              <a:ext cx="11234034" cy="710892"/>
              <a:chOff x="0" y="0"/>
              <a:chExt cx="7671716" cy="485467"/>
            </a:xfrm>
          </p:grpSpPr>
          <p:sp>
            <p:nvSpPr>
              <p:cNvPr id="24" name="Freeform 24"/>
              <p:cNvSpPr/>
              <p:nvPr/>
            </p:nvSpPr>
            <p:spPr>
              <a:xfrm>
                <a:off x="0" y="0"/>
                <a:ext cx="7671716" cy="485467"/>
              </a:xfrm>
              <a:custGeom>
                <a:avLst/>
                <a:gdLst/>
                <a:ahLst/>
                <a:cxnLst/>
                <a:rect l="l" t="t" r="r" b="b"/>
                <a:pathLst>
                  <a:path w="7671716" h="485467">
                    <a:moveTo>
                      <a:pt x="7468516" y="0"/>
                    </a:moveTo>
                    <a:cubicBezTo>
                      <a:pt x="7580740" y="0"/>
                      <a:pt x="7671716" y="108676"/>
                      <a:pt x="7671716" y="242734"/>
                    </a:cubicBezTo>
                    <a:cubicBezTo>
                      <a:pt x="7671716" y="376792"/>
                      <a:pt x="7580740" y="485467"/>
                      <a:pt x="7468516" y="485467"/>
                    </a:cubicBezTo>
                    <a:lnTo>
                      <a:pt x="203200" y="485467"/>
                    </a:lnTo>
                    <a:cubicBezTo>
                      <a:pt x="90976" y="485467"/>
                      <a:pt x="0" y="376792"/>
                      <a:pt x="0" y="242734"/>
                    </a:cubicBezTo>
                    <a:cubicBezTo>
                      <a:pt x="0" y="108676"/>
                      <a:pt x="90976" y="0"/>
                      <a:pt x="203200" y="0"/>
                    </a:cubicBezTo>
                    <a:close/>
                  </a:path>
                </a:pathLst>
              </a:custGeom>
              <a:solidFill>
                <a:srgbClr val="00A5DF"/>
              </a:solidFill>
            </p:spPr>
            <p:txBody>
              <a:bodyPr/>
              <a:lstStyle/>
              <a:p>
                <a:endParaRPr lang="en-US"/>
              </a:p>
            </p:txBody>
          </p:sp>
          <p:sp>
            <p:nvSpPr>
              <p:cNvPr id="25" name="TextBox 25"/>
              <p:cNvSpPr txBox="1"/>
              <p:nvPr/>
            </p:nvSpPr>
            <p:spPr>
              <a:xfrm>
                <a:off x="0" y="-47625"/>
                <a:ext cx="7671716" cy="533092"/>
              </a:xfrm>
              <a:prstGeom prst="rect">
                <a:avLst/>
              </a:prstGeom>
            </p:spPr>
            <p:txBody>
              <a:bodyPr lIns="50800" tIns="50800" rIns="50800" bIns="50800" rtlCol="0" anchor="ctr"/>
              <a:lstStyle/>
              <a:p>
                <a:pPr algn="ctr">
                  <a:lnSpc>
                    <a:spcPts val="3359"/>
                  </a:lnSpc>
                  <a:spcBef>
                    <a:spcPct val="0"/>
                  </a:spcBef>
                </a:pPr>
                <a:r>
                  <a:rPr lang="en-US" sz="2400">
                    <a:solidFill>
                      <a:srgbClr val="E6E6E6"/>
                    </a:solidFill>
                    <a:latin typeface="Source Sans Pro 2"/>
                    <a:ea typeface="Source Sans Pro 2"/>
                    <a:cs typeface="Source Sans Pro 2"/>
                    <a:sym typeface="Source Sans Pro 2"/>
                  </a:rPr>
                  <a:t>DR. G</a:t>
                </a:r>
              </a:p>
            </p:txBody>
          </p:sp>
        </p:grpSp>
        <p:sp>
          <p:nvSpPr>
            <p:cNvPr id="26" name="TextBox 26"/>
            <p:cNvSpPr txBox="1"/>
            <p:nvPr/>
          </p:nvSpPr>
          <p:spPr>
            <a:xfrm>
              <a:off x="620432" y="3543550"/>
              <a:ext cx="11269803" cy="720725"/>
            </a:xfrm>
            <a:prstGeom prst="rect">
              <a:avLst/>
            </a:prstGeom>
          </p:spPr>
          <p:txBody>
            <a:bodyPr lIns="0" tIns="0" rIns="0" bIns="0" rtlCol="0" anchor="t">
              <a:spAutoFit/>
            </a:bodyPr>
            <a:lstStyle/>
            <a:p>
              <a:pPr algn="l">
                <a:lnSpc>
                  <a:spcPts val="2159"/>
                </a:lnSpc>
              </a:pPr>
              <a:r>
                <a:rPr lang="en-US" sz="1799" spc="26">
                  <a:solidFill>
                    <a:srgbClr val="FFFFFF"/>
                  </a:solidFill>
                  <a:latin typeface="Source Sans Pro 3"/>
                  <a:ea typeface="Source Sans Pro 3"/>
                  <a:cs typeface="Source Sans Pro 3"/>
                  <a:sym typeface="Source Sans Pro 3"/>
                </a:rPr>
                <a:t>Was involved in the horse doping case, disciplined in KY based on Federal Case, KY discipline sent to FL Board, FL website shows a complaint issued earlier this month.</a:t>
              </a:r>
            </a:p>
          </p:txBody>
        </p:sp>
        <p:grpSp>
          <p:nvGrpSpPr>
            <p:cNvPr id="27" name="Group 27"/>
            <p:cNvGrpSpPr/>
            <p:nvPr/>
          </p:nvGrpSpPr>
          <p:grpSpPr>
            <a:xfrm>
              <a:off x="0" y="7032616"/>
              <a:ext cx="12548464" cy="2749989"/>
              <a:chOff x="0" y="0"/>
              <a:chExt cx="2753462" cy="603420"/>
            </a:xfrm>
          </p:grpSpPr>
          <p:sp>
            <p:nvSpPr>
              <p:cNvPr id="28" name="Freeform 28"/>
              <p:cNvSpPr/>
              <p:nvPr/>
            </p:nvSpPr>
            <p:spPr>
              <a:xfrm>
                <a:off x="0" y="0"/>
                <a:ext cx="2753462" cy="603420"/>
              </a:xfrm>
              <a:custGeom>
                <a:avLst/>
                <a:gdLst/>
                <a:ahLst/>
                <a:cxnLst/>
                <a:rect l="l" t="t" r="r" b="b"/>
                <a:pathLst>
                  <a:path w="2753462" h="603420">
                    <a:moveTo>
                      <a:pt x="41953" y="0"/>
                    </a:moveTo>
                    <a:lnTo>
                      <a:pt x="2711508" y="0"/>
                    </a:lnTo>
                    <a:cubicBezTo>
                      <a:pt x="2722635" y="0"/>
                      <a:pt x="2733306" y="4420"/>
                      <a:pt x="2741174" y="12288"/>
                    </a:cubicBezTo>
                    <a:cubicBezTo>
                      <a:pt x="2749042" y="20156"/>
                      <a:pt x="2753462" y="30827"/>
                      <a:pt x="2753462" y="41953"/>
                    </a:cubicBezTo>
                    <a:lnTo>
                      <a:pt x="2753462" y="561466"/>
                    </a:lnTo>
                    <a:cubicBezTo>
                      <a:pt x="2753462" y="584636"/>
                      <a:pt x="2734678" y="603420"/>
                      <a:pt x="2711508" y="603420"/>
                    </a:cubicBezTo>
                    <a:lnTo>
                      <a:pt x="41953" y="603420"/>
                    </a:lnTo>
                    <a:cubicBezTo>
                      <a:pt x="30827" y="603420"/>
                      <a:pt x="20156" y="598999"/>
                      <a:pt x="12288" y="591132"/>
                    </a:cubicBezTo>
                    <a:cubicBezTo>
                      <a:pt x="4420" y="583264"/>
                      <a:pt x="0" y="572593"/>
                      <a:pt x="0" y="561466"/>
                    </a:cubicBezTo>
                    <a:lnTo>
                      <a:pt x="0" y="41953"/>
                    </a:lnTo>
                    <a:cubicBezTo>
                      <a:pt x="0" y="18783"/>
                      <a:pt x="18783" y="0"/>
                      <a:pt x="41953" y="0"/>
                    </a:cubicBezTo>
                    <a:close/>
                  </a:path>
                </a:pathLst>
              </a:custGeom>
              <a:solidFill>
                <a:srgbClr val="E6E6E6">
                  <a:alpha val="7843"/>
                </a:srgbClr>
              </a:solidFill>
            </p:spPr>
            <p:txBody>
              <a:bodyPr/>
              <a:lstStyle/>
              <a:p>
                <a:endParaRPr lang="en-US"/>
              </a:p>
            </p:txBody>
          </p:sp>
          <p:sp>
            <p:nvSpPr>
              <p:cNvPr id="29" name="TextBox 29"/>
              <p:cNvSpPr txBox="1"/>
              <p:nvPr/>
            </p:nvSpPr>
            <p:spPr>
              <a:xfrm>
                <a:off x="0" y="-57150"/>
                <a:ext cx="2753462" cy="660570"/>
              </a:xfrm>
              <a:prstGeom prst="rect">
                <a:avLst/>
              </a:prstGeom>
            </p:spPr>
            <p:txBody>
              <a:bodyPr lIns="50800" tIns="50800" rIns="50800" bIns="50800" rtlCol="0" anchor="ctr"/>
              <a:lstStyle/>
              <a:p>
                <a:pPr algn="ctr">
                  <a:lnSpc>
                    <a:spcPts val="4479"/>
                  </a:lnSpc>
                </a:pPr>
                <a:endParaRPr/>
              </a:p>
            </p:txBody>
          </p:sp>
        </p:grpSp>
        <p:grpSp>
          <p:nvGrpSpPr>
            <p:cNvPr id="30" name="Group 30"/>
            <p:cNvGrpSpPr/>
            <p:nvPr/>
          </p:nvGrpSpPr>
          <p:grpSpPr>
            <a:xfrm>
              <a:off x="589801" y="7253820"/>
              <a:ext cx="11368861" cy="710892"/>
              <a:chOff x="0" y="0"/>
              <a:chExt cx="7763790" cy="485467"/>
            </a:xfrm>
          </p:grpSpPr>
          <p:sp>
            <p:nvSpPr>
              <p:cNvPr id="31" name="Freeform 31"/>
              <p:cNvSpPr/>
              <p:nvPr/>
            </p:nvSpPr>
            <p:spPr>
              <a:xfrm>
                <a:off x="0" y="0"/>
                <a:ext cx="7763790" cy="485467"/>
              </a:xfrm>
              <a:custGeom>
                <a:avLst/>
                <a:gdLst/>
                <a:ahLst/>
                <a:cxnLst/>
                <a:rect l="l" t="t" r="r" b="b"/>
                <a:pathLst>
                  <a:path w="7763790" h="485467">
                    <a:moveTo>
                      <a:pt x="7560590" y="0"/>
                    </a:moveTo>
                    <a:cubicBezTo>
                      <a:pt x="7672814" y="0"/>
                      <a:pt x="7763790" y="108676"/>
                      <a:pt x="7763790" y="242734"/>
                    </a:cubicBezTo>
                    <a:cubicBezTo>
                      <a:pt x="7763790" y="376792"/>
                      <a:pt x="7672814" y="485467"/>
                      <a:pt x="7560590" y="485467"/>
                    </a:cubicBezTo>
                    <a:lnTo>
                      <a:pt x="203200" y="485467"/>
                    </a:lnTo>
                    <a:cubicBezTo>
                      <a:pt x="90976" y="485467"/>
                      <a:pt x="0" y="376792"/>
                      <a:pt x="0" y="242734"/>
                    </a:cubicBezTo>
                    <a:cubicBezTo>
                      <a:pt x="0" y="108676"/>
                      <a:pt x="90976" y="0"/>
                      <a:pt x="203200" y="0"/>
                    </a:cubicBezTo>
                    <a:close/>
                  </a:path>
                </a:pathLst>
              </a:custGeom>
              <a:solidFill>
                <a:srgbClr val="00A5DF"/>
              </a:solidFill>
            </p:spPr>
            <p:txBody>
              <a:bodyPr/>
              <a:lstStyle/>
              <a:p>
                <a:endParaRPr lang="en-US"/>
              </a:p>
            </p:txBody>
          </p:sp>
          <p:sp>
            <p:nvSpPr>
              <p:cNvPr id="32" name="TextBox 32"/>
              <p:cNvSpPr txBox="1"/>
              <p:nvPr/>
            </p:nvSpPr>
            <p:spPr>
              <a:xfrm>
                <a:off x="0" y="-47625"/>
                <a:ext cx="7763790" cy="533092"/>
              </a:xfrm>
              <a:prstGeom prst="rect">
                <a:avLst/>
              </a:prstGeom>
            </p:spPr>
            <p:txBody>
              <a:bodyPr lIns="50800" tIns="50800" rIns="50800" bIns="50800" rtlCol="0" anchor="ctr"/>
              <a:lstStyle/>
              <a:p>
                <a:pPr algn="ctr">
                  <a:lnSpc>
                    <a:spcPts val="3359"/>
                  </a:lnSpc>
                  <a:spcBef>
                    <a:spcPct val="0"/>
                  </a:spcBef>
                </a:pPr>
                <a:r>
                  <a:rPr lang="en-US" sz="2400">
                    <a:solidFill>
                      <a:srgbClr val="E6E6E6"/>
                    </a:solidFill>
                    <a:latin typeface="Source Sans Pro 2"/>
                    <a:ea typeface="Source Sans Pro 2"/>
                    <a:cs typeface="Source Sans Pro 2"/>
                    <a:sym typeface="Source Sans Pro 2"/>
                  </a:rPr>
                  <a:t>DR. B</a:t>
                </a:r>
              </a:p>
            </p:txBody>
          </p:sp>
        </p:grpSp>
        <p:sp>
          <p:nvSpPr>
            <p:cNvPr id="33" name="TextBox 33"/>
            <p:cNvSpPr txBox="1"/>
            <p:nvPr/>
          </p:nvSpPr>
          <p:spPr>
            <a:xfrm>
              <a:off x="589801" y="8157054"/>
              <a:ext cx="11368861" cy="1431925"/>
            </a:xfrm>
            <a:prstGeom prst="rect">
              <a:avLst/>
            </a:prstGeom>
          </p:spPr>
          <p:txBody>
            <a:bodyPr lIns="0" tIns="0" rIns="0" bIns="0" rtlCol="0" anchor="t">
              <a:spAutoFit/>
            </a:bodyPr>
            <a:lstStyle/>
            <a:p>
              <a:pPr algn="l">
                <a:lnSpc>
                  <a:spcPts val="2159"/>
                </a:lnSpc>
              </a:pPr>
              <a:r>
                <a:rPr lang="en-US" sz="1799" spc="26">
                  <a:solidFill>
                    <a:srgbClr val="FFFFFF"/>
                  </a:solidFill>
                  <a:latin typeface="Source Sans Pro 3"/>
                  <a:ea typeface="Source Sans Pro 3"/>
                  <a:cs typeface="Source Sans Pro 3"/>
                  <a:sym typeface="Source Sans Pro 3"/>
                </a:rPr>
                <a:t>Disciplined in MO with 5-year probation and anger management in Feb 2023; Mar 2023 discipline report sent to KS Board; May 2023 licensee applied for renewal in KS and did not disclose discipline on their renewal application, but KS board had received notification of discipline through AAVSB; KS issued stipulation and consent order.</a:t>
              </a:r>
            </a:p>
          </p:txBody>
        </p:sp>
        <p:grpSp>
          <p:nvGrpSpPr>
            <p:cNvPr id="34" name="Group 34"/>
            <p:cNvGrpSpPr/>
            <p:nvPr/>
          </p:nvGrpSpPr>
          <p:grpSpPr>
            <a:xfrm>
              <a:off x="588425" y="4761061"/>
              <a:ext cx="11342329" cy="714841"/>
              <a:chOff x="0" y="0"/>
              <a:chExt cx="7702879" cy="485467"/>
            </a:xfrm>
          </p:grpSpPr>
          <p:sp>
            <p:nvSpPr>
              <p:cNvPr id="35" name="Freeform 35"/>
              <p:cNvSpPr/>
              <p:nvPr/>
            </p:nvSpPr>
            <p:spPr>
              <a:xfrm>
                <a:off x="0" y="0"/>
                <a:ext cx="7702879" cy="485467"/>
              </a:xfrm>
              <a:custGeom>
                <a:avLst/>
                <a:gdLst/>
                <a:ahLst/>
                <a:cxnLst/>
                <a:rect l="l" t="t" r="r" b="b"/>
                <a:pathLst>
                  <a:path w="7702879" h="485467">
                    <a:moveTo>
                      <a:pt x="7499679" y="0"/>
                    </a:moveTo>
                    <a:cubicBezTo>
                      <a:pt x="7611903" y="0"/>
                      <a:pt x="7702879" y="108676"/>
                      <a:pt x="7702879" y="242734"/>
                    </a:cubicBezTo>
                    <a:cubicBezTo>
                      <a:pt x="7702879" y="376792"/>
                      <a:pt x="7611903" y="485467"/>
                      <a:pt x="7499679" y="485467"/>
                    </a:cubicBezTo>
                    <a:lnTo>
                      <a:pt x="203200" y="485467"/>
                    </a:lnTo>
                    <a:cubicBezTo>
                      <a:pt x="90976" y="485467"/>
                      <a:pt x="0" y="376792"/>
                      <a:pt x="0" y="242734"/>
                    </a:cubicBezTo>
                    <a:cubicBezTo>
                      <a:pt x="0" y="108676"/>
                      <a:pt x="90976" y="0"/>
                      <a:pt x="203200" y="0"/>
                    </a:cubicBezTo>
                    <a:close/>
                  </a:path>
                </a:pathLst>
              </a:custGeom>
              <a:solidFill>
                <a:srgbClr val="00A5DF"/>
              </a:solidFill>
            </p:spPr>
            <p:txBody>
              <a:bodyPr/>
              <a:lstStyle/>
              <a:p>
                <a:endParaRPr lang="en-US"/>
              </a:p>
            </p:txBody>
          </p:sp>
          <p:sp>
            <p:nvSpPr>
              <p:cNvPr id="36" name="TextBox 36"/>
              <p:cNvSpPr txBox="1"/>
              <p:nvPr/>
            </p:nvSpPr>
            <p:spPr>
              <a:xfrm>
                <a:off x="0" y="-47625"/>
                <a:ext cx="7702879" cy="533092"/>
              </a:xfrm>
              <a:prstGeom prst="rect">
                <a:avLst/>
              </a:prstGeom>
            </p:spPr>
            <p:txBody>
              <a:bodyPr lIns="50800" tIns="50800" rIns="50800" bIns="50800" rtlCol="0" anchor="ctr"/>
              <a:lstStyle/>
              <a:p>
                <a:pPr algn="ctr">
                  <a:lnSpc>
                    <a:spcPts val="3359"/>
                  </a:lnSpc>
                  <a:spcBef>
                    <a:spcPct val="0"/>
                  </a:spcBef>
                </a:pPr>
                <a:r>
                  <a:rPr lang="en-US" sz="2400">
                    <a:solidFill>
                      <a:srgbClr val="E6E6E6"/>
                    </a:solidFill>
                    <a:latin typeface="Source Sans Pro 2"/>
                    <a:ea typeface="Source Sans Pro 2"/>
                    <a:cs typeface="Source Sans Pro 2"/>
                    <a:sym typeface="Source Sans Pro 2"/>
                  </a:rPr>
                  <a:t>DR. C</a:t>
                </a:r>
              </a:p>
            </p:txBody>
          </p:sp>
        </p:grpSp>
        <p:sp>
          <p:nvSpPr>
            <p:cNvPr id="37" name="TextBox 37"/>
            <p:cNvSpPr txBox="1"/>
            <p:nvPr/>
          </p:nvSpPr>
          <p:spPr>
            <a:xfrm>
              <a:off x="624425" y="5664294"/>
              <a:ext cx="11342329" cy="1076325"/>
            </a:xfrm>
            <a:prstGeom prst="rect">
              <a:avLst/>
            </a:prstGeom>
          </p:spPr>
          <p:txBody>
            <a:bodyPr lIns="0" tIns="0" rIns="0" bIns="0" rtlCol="0" anchor="t">
              <a:spAutoFit/>
            </a:bodyPr>
            <a:lstStyle/>
            <a:p>
              <a:pPr algn="l">
                <a:lnSpc>
                  <a:spcPts val="2159"/>
                </a:lnSpc>
              </a:pPr>
              <a:r>
                <a:rPr lang="en-US" sz="1799" spc="26">
                  <a:solidFill>
                    <a:srgbClr val="FFFFFF"/>
                  </a:solidFill>
                  <a:latin typeface="Source Sans Pro 3"/>
                  <a:ea typeface="Source Sans Pro 3"/>
                  <a:cs typeface="Source Sans Pro 3"/>
                  <a:sym typeface="Source Sans Pro 3"/>
                </a:rPr>
                <a:t>Falsified log entries dispensing controlled substances to their deceased dog, failure to report DWI to TX board; license revoked in CA and CO, Probation in TX. CA and CO disciplines reported to TX.</a:t>
              </a:r>
            </a:p>
          </p:txBody>
        </p:sp>
        <p:grpSp>
          <p:nvGrpSpPr>
            <p:cNvPr id="38" name="Group 38"/>
            <p:cNvGrpSpPr/>
            <p:nvPr/>
          </p:nvGrpSpPr>
          <p:grpSpPr>
            <a:xfrm>
              <a:off x="0" y="4539856"/>
              <a:ext cx="12519179" cy="2432975"/>
              <a:chOff x="0" y="0"/>
              <a:chExt cx="2747036" cy="533858"/>
            </a:xfrm>
          </p:grpSpPr>
          <p:sp>
            <p:nvSpPr>
              <p:cNvPr id="39" name="Freeform 39"/>
              <p:cNvSpPr/>
              <p:nvPr/>
            </p:nvSpPr>
            <p:spPr>
              <a:xfrm>
                <a:off x="0" y="0"/>
                <a:ext cx="2747036" cy="533858"/>
              </a:xfrm>
              <a:custGeom>
                <a:avLst/>
                <a:gdLst/>
                <a:ahLst/>
                <a:cxnLst/>
                <a:rect l="l" t="t" r="r" b="b"/>
                <a:pathLst>
                  <a:path w="2747036" h="533858">
                    <a:moveTo>
                      <a:pt x="42052" y="0"/>
                    </a:moveTo>
                    <a:lnTo>
                      <a:pt x="2704984" y="0"/>
                    </a:lnTo>
                    <a:cubicBezTo>
                      <a:pt x="2728209" y="0"/>
                      <a:pt x="2747036" y="18827"/>
                      <a:pt x="2747036" y="42052"/>
                    </a:cubicBezTo>
                    <a:lnTo>
                      <a:pt x="2747036" y="491807"/>
                    </a:lnTo>
                    <a:cubicBezTo>
                      <a:pt x="2747036" y="515031"/>
                      <a:pt x="2728209" y="533858"/>
                      <a:pt x="2704984" y="533858"/>
                    </a:cubicBezTo>
                    <a:lnTo>
                      <a:pt x="42052" y="533858"/>
                    </a:lnTo>
                    <a:cubicBezTo>
                      <a:pt x="18827" y="533858"/>
                      <a:pt x="0" y="515031"/>
                      <a:pt x="0" y="491807"/>
                    </a:cubicBezTo>
                    <a:lnTo>
                      <a:pt x="0" y="42052"/>
                    </a:lnTo>
                    <a:cubicBezTo>
                      <a:pt x="0" y="18827"/>
                      <a:pt x="18827" y="0"/>
                      <a:pt x="42052" y="0"/>
                    </a:cubicBezTo>
                    <a:close/>
                  </a:path>
                </a:pathLst>
              </a:custGeom>
              <a:solidFill>
                <a:srgbClr val="E6E6E6">
                  <a:alpha val="7843"/>
                </a:srgbClr>
              </a:solidFill>
            </p:spPr>
            <p:txBody>
              <a:bodyPr/>
              <a:lstStyle/>
              <a:p>
                <a:endParaRPr lang="en-US"/>
              </a:p>
            </p:txBody>
          </p:sp>
          <p:sp>
            <p:nvSpPr>
              <p:cNvPr id="40" name="TextBox 40"/>
              <p:cNvSpPr txBox="1"/>
              <p:nvPr/>
            </p:nvSpPr>
            <p:spPr>
              <a:xfrm>
                <a:off x="0" y="-57150"/>
                <a:ext cx="2747036" cy="591008"/>
              </a:xfrm>
              <a:prstGeom prst="rect">
                <a:avLst/>
              </a:prstGeom>
            </p:spPr>
            <p:txBody>
              <a:bodyPr lIns="50800" tIns="50800" rIns="50800" bIns="50800" rtlCol="0" anchor="ctr"/>
              <a:lstStyle/>
              <a:p>
                <a:pPr algn="ctr">
                  <a:lnSpc>
                    <a:spcPts val="4479"/>
                  </a:lnSpc>
                </a:pPr>
                <a:endParaRPr/>
              </a:p>
            </p:txBody>
          </p:sp>
        </p:grpSp>
      </p:grpSp>
      <p:sp>
        <p:nvSpPr>
          <p:cNvPr id="41" name="Freeform 41"/>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4"/>
            <a:stretch>
              <a:fillRect/>
            </a:stretch>
          </a:blipFill>
        </p:spPr>
        <p:txBody>
          <a:bodyPr/>
          <a:lstStyle/>
          <a:p>
            <a:endParaRPr lang="en-US"/>
          </a:p>
        </p:txBody>
      </p:sp>
      <p:sp>
        <p:nvSpPr>
          <p:cNvPr id="42" name="Freeform 42"/>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sp>
        <p:nvSpPr>
          <p:cNvPr id="2" name="Freeform 2"/>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3"/>
            <a:stretch>
              <a:fillRect/>
            </a:stretch>
          </a:blipFill>
        </p:spPr>
        <p:txBody>
          <a:bodyPr/>
          <a:lstStyle/>
          <a:p>
            <a:endParaRPr lang="en-US"/>
          </a:p>
        </p:txBody>
      </p:sp>
      <p:sp>
        <p:nvSpPr>
          <p:cNvPr id="3" name="Freeform 3"/>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83893" y="554795"/>
            <a:ext cx="12998744" cy="1456782"/>
            <a:chOff x="0" y="0"/>
            <a:chExt cx="3423537" cy="383679"/>
          </a:xfrm>
        </p:grpSpPr>
        <p:sp>
          <p:nvSpPr>
            <p:cNvPr id="5" name="Freeform 5"/>
            <p:cNvSpPr/>
            <p:nvPr/>
          </p:nvSpPr>
          <p:spPr>
            <a:xfrm>
              <a:off x="0" y="0"/>
              <a:ext cx="3423538" cy="383679"/>
            </a:xfrm>
            <a:custGeom>
              <a:avLst/>
              <a:gdLst/>
              <a:ahLst/>
              <a:cxnLst/>
              <a:rect l="l" t="t" r="r" b="b"/>
              <a:pathLst>
                <a:path w="3423538" h="383679">
                  <a:moveTo>
                    <a:pt x="17868" y="0"/>
                  </a:moveTo>
                  <a:lnTo>
                    <a:pt x="3405670" y="0"/>
                  </a:lnTo>
                  <a:cubicBezTo>
                    <a:pt x="3415538" y="0"/>
                    <a:pt x="3423538" y="8000"/>
                    <a:pt x="3423538" y="17868"/>
                  </a:cubicBezTo>
                  <a:lnTo>
                    <a:pt x="3423538" y="365812"/>
                  </a:lnTo>
                  <a:cubicBezTo>
                    <a:pt x="3423538" y="375680"/>
                    <a:pt x="3415538" y="383679"/>
                    <a:pt x="3405670" y="383679"/>
                  </a:cubicBezTo>
                  <a:lnTo>
                    <a:pt x="17868" y="383679"/>
                  </a:lnTo>
                  <a:cubicBezTo>
                    <a:pt x="8000" y="383679"/>
                    <a:pt x="0" y="375680"/>
                    <a:pt x="0" y="365812"/>
                  </a:cubicBezTo>
                  <a:lnTo>
                    <a:pt x="0" y="17868"/>
                  </a:lnTo>
                  <a:cubicBezTo>
                    <a:pt x="0" y="8000"/>
                    <a:pt x="8000" y="0"/>
                    <a:pt x="17868" y="0"/>
                  </a:cubicBezTo>
                  <a:close/>
                </a:path>
              </a:pathLst>
            </a:custGeom>
            <a:solidFill>
              <a:srgbClr val="F1F1F1"/>
            </a:solidFill>
          </p:spPr>
          <p:txBody>
            <a:bodyPr/>
            <a:lstStyle/>
            <a:p>
              <a:endParaRPr lang="en-US"/>
            </a:p>
          </p:txBody>
        </p:sp>
        <p:sp>
          <p:nvSpPr>
            <p:cNvPr id="6" name="TextBox 6"/>
            <p:cNvSpPr txBox="1"/>
            <p:nvPr/>
          </p:nvSpPr>
          <p:spPr>
            <a:xfrm>
              <a:off x="0" y="-66675"/>
              <a:ext cx="3423537" cy="450354"/>
            </a:xfrm>
            <a:prstGeom prst="rect">
              <a:avLst/>
            </a:prstGeom>
          </p:spPr>
          <p:txBody>
            <a:bodyPr lIns="50800" tIns="50800" rIns="50800" bIns="50800" rtlCol="0" anchor="ctr"/>
            <a:lstStyle/>
            <a:p>
              <a:pPr algn="ctr">
                <a:lnSpc>
                  <a:spcPts val="2700"/>
                </a:lnSpc>
              </a:pPr>
              <a:endParaRPr/>
            </a:p>
          </p:txBody>
        </p:sp>
      </p:grpSp>
      <p:grpSp>
        <p:nvGrpSpPr>
          <p:cNvPr id="7" name="Group 7"/>
          <p:cNvGrpSpPr/>
          <p:nvPr/>
        </p:nvGrpSpPr>
        <p:grpSpPr>
          <a:xfrm>
            <a:off x="355060" y="3226445"/>
            <a:ext cx="17577879" cy="5555277"/>
            <a:chOff x="0" y="0"/>
            <a:chExt cx="23437172" cy="7407036"/>
          </a:xfrm>
        </p:grpSpPr>
        <p:grpSp>
          <p:nvGrpSpPr>
            <p:cNvPr id="8" name="Group 8"/>
            <p:cNvGrpSpPr/>
            <p:nvPr/>
          </p:nvGrpSpPr>
          <p:grpSpPr>
            <a:xfrm>
              <a:off x="0" y="0"/>
              <a:ext cx="4412698" cy="7406345"/>
              <a:chOff x="0" y="0"/>
              <a:chExt cx="706578" cy="1185932"/>
            </a:xfrm>
          </p:grpSpPr>
          <p:sp>
            <p:nvSpPr>
              <p:cNvPr id="9" name="Freeform 9"/>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228177"/>
              </a:solidFill>
              <a:ln w="38100" cap="rnd">
                <a:solidFill>
                  <a:srgbClr val="F1F1F1"/>
                </a:solidFill>
                <a:prstDash val="solid"/>
                <a:round/>
              </a:ln>
            </p:spPr>
            <p:txBody>
              <a:bodyPr/>
              <a:lstStyle/>
              <a:p>
                <a:endParaRPr lang="en-US"/>
              </a:p>
            </p:txBody>
          </p:sp>
          <p:sp>
            <p:nvSpPr>
              <p:cNvPr id="10" name="TextBox 10"/>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1" name="Group 11"/>
            <p:cNvGrpSpPr/>
            <p:nvPr/>
          </p:nvGrpSpPr>
          <p:grpSpPr>
            <a:xfrm>
              <a:off x="4732558" y="0"/>
              <a:ext cx="4412698" cy="7406345"/>
              <a:chOff x="0" y="0"/>
              <a:chExt cx="706578" cy="1185932"/>
            </a:xfrm>
          </p:grpSpPr>
          <p:sp>
            <p:nvSpPr>
              <p:cNvPr id="12" name="Freeform 12"/>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228177"/>
              </a:solidFill>
              <a:ln w="38100" cap="rnd">
                <a:solidFill>
                  <a:srgbClr val="F1F1F1"/>
                </a:solidFill>
                <a:prstDash val="solid"/>
                <a:round/>
              </a:ln>
            </p:spPr>
            <p:txBody>
              <a:bodyPr/>
              <a:lstStyle/>
              <a:p>
                <a:endParaRPr lang="en-US"/>
              </a:p>
            </p:txBody>
          </p:sp>
          <p:sp>
            <p:nvSpPr>
              <p:cNvPr id="13" name="TextBox 13"/>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4" name="Group 14"/>
            <p:cNvGrpSpPr/>
            <p:nvPr/>
          </p:nvGrpSpPr>
          <p:grpSpPr>
            <a:xfrm>
              <a:off x="9508014" y="0"/>
              <a:ext cx="4412698" cy="7406345"/>
              <a:chOff x="0" y="0"/>
              <a:chExt cx="706578" cy="1185932"/>
            </a:xfrm>
          </p:grpSpPr>
          <p:sp>
            <p:nvSpPr>
              <p:cNvPr id="15" name="Freeform 15"/>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228177"/>
              </a:solidFill>
              <a:ln w="38100" cap="rnd">
                <a:solidFill>
                  <a:srgbClr val="F1F1F1"/>
                </a:solidFill>
                <a:prstDash val="solid"/>
                <a:round/>
              </a:ln>
            </p:spPr>
            <p:txBody>
              <a:bodyPr/>
              <a:lstStyle/>
              <a:p>
                <a:endParaRPr lang="en-US"/>
              </a:p>
            </p:txBody>
          </p:sp>
          <p:sp>
            <p:nvSpPr>
              <p:cNvPr id="16" name="TextBox 16"/>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17" name="Group 17"/>
            <p:cNvGrpSpPr/>
            <p:nvPr/>
          </p:nvGrpSpPr>
          <p:grpSpPr>
            <a:xfrm>
              <a:off x="14276754" y="0"/>
              <a:ext cx="4412698" cy="7406345"/>
              <a:chOff x="0" y="0"/>
              <a:chExt cx="706578" cy="1185932"/>
            </a:xfrm>
          </p:grpSpPr>
          <p:sp>
            <p:nvSpPr>
              <p:cNvPr id="18" name="Freeform 18"/>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228177"/>
              </a:solidFill>
              <a:ln w="38100" cap="rnd">
                <a:solidFill>
                  <a:srgbClr val="F1F1F1"/>
                </a:solidFill>
                <a:prstDash val="solid"/>
                <a:round/>
              </a:ln>
            </p:spPr>
            <p:txBody>
              <a:bodyPr/>
              <a:lstStyle/>
              <a:p>
                <a:endParaRPr lang="en-US"/>
              </a:p>
            </p:txBody>
          </p:sp>
          <p:sp>
            <p:nvSpPr>
              <p:cNvPr id="19" name="TextBox 19"/>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0" name="Group 20"/>
            <p:cNvGrpSpPr/>
            <p:nvPr/>
          </p:nvGrpSpPr>
          <p:grpSpPr>
            <a:xfrm>
              <a:off x="19024474" y="0"/>
              <a:ext cx="4412698" cy="7406345"/>
              <a:chOff x="0" y="0"/>
              <a:chExt cx="706578" cy="1185932"/>
            </a:xfrm>
          </p:grpSpPr>
          <p:sp>
            <p:nvSpPr>
              <p:cNvPr id="21" name="Freeform 21"/>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228177"/>
              </a:solidFill>
              <a:ln w="38100" cap="rnd">
                <a:solidFill>
                  <a:srgbClr val="F1F1F1"/>
                </a:solidFill>
                <a:prstDash val="solid"/>
                <a:round/>
              </a:ln>
            </p:spPr>
            <p:txBody>
              <a:bodyPr/>
              <a:lstStyle/>
              <a:p>
                <a:endParaRPr lang="en-US"/>
              </a:p>
            </p:txBody>
          </p:sp>
          <p:sp>
            <p:nvSpPr>
              <p:cNvPr id="22" name="TextBox 22"/>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3" name="Group 23"/>
            <p:cNvGrpSpPr/>
            <p:nvPr/>
          </p:nvGrpSpPr>
          <p:grpSpPr>
            <a:xfrm>
              <a:off x="4732558" y="691"/>
              <a:ext cx="4412698" cy="7406345"/>
              <a:chOff x="0" y="0"/>
              <a:chExt cx="706578" cy="1185932"/>
            </a:xfrm>
          </p:grpSpPr>
          <p:sp>
            <p:nvSpPr>
              <p:cNvPr id="24" name="Freeform 24"/>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9804"/>
                </a:srgbClr>
              </a:solidFill>
              <a:ln w="38100" cap="rnd">
                <a:solidFill>
                  <a:srgbClr val="F1F1F1">
                    <a:alpha val="9804"/>
                  </a:srgbClr>
                </a:solidFill>
                <a:prstDash val="solid"/>
                <a:round/>
              </a:ln>
            </p:spPr>
            <p:txBody>
              <a:bodyPr/>
              <a:lstStyle/>
              <a:p>
                <a:endParaRPr lang="en-US"/>
              </a:p>
            </p:txBody>
          </p:sp>
          <p:sp>
            <p:nvSpPr>
              <p:cNvPr id="25" name="TextBox 25"/>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6" name="Group 26"/>
            <p:cNvGrpSpPr/>
            <p:nvPr/>
          </p:nvGrpSpPr>
          <p:grpSpPr>
            <a:xfrm>
              <a:off x="9508014" y="691"/>
              <a:ext cx="4412698" cy="7406345"/>
              <a:chOff x="0" y="0"/>
              <a:chExt cx="706578" cy="1185932"/>
            </a:xfrm>
          </p:grpSpPr>
          <p:sp>
            <p:nvSpPr>
              <p:cNvPr id="27" name="Freeform 27"/>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19608"/>
                </a:srgbClr>
              </a:solidFill>
              <a:ln w="38100" cap="rnd">
                <a:solidFill>
                  <a:srgbClr val="F1F1F1">
                    <a:alpha val="19608"/>
                  </a:srgbClr>
                </a:solidFill>
                <a:prstDash val="solid"/>
                <a:round/>
              </a:ln>
            </p:spPr>
            <p:txBody>
              <a:bodyPr/>
              <a:lstStyle/>
              <a:p>
                <a:endParaRPr lang="en-US"/>
              </a:p>
            </p:txBody>
          </p:sp>
          <p:sp>
            <p:nvSpPr>
              <p:cNvPr id="28" name="TextBox 28"/>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29" name="Group 29"/>
            <p:cNvGrpSpPr/>
            <p:nvPr/>
          </p:nvGrpSpPr>
          <p:grpSpPr>
            <a:xfrm>
              <a:off x="14276754" y="0"/>
              <a:ext cx="4412698" cy="7406345"/>
              <a:chOff x="0" y="0"/>
              <a:chExt cx="706578" cy="1185932"/>
            </a:xfrm>
          </p:grpSpPr>
          <p:sp>
            <p:nvSpPr>
              <p:cNvPr id="30" name="Freeform 30"/>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29804"/>
                </a:srgbClr>
              </a:solidFill>
              <a:ln w="38100" cap="rnd">
                <a:solidFill>
                  <a:srgbClr val="F1F1F1">
                    <a:alpha val="29804"/>
                  </a:srgbClr>
                </a:solidFill>
                <a:prstDash val="solid"/>
                <a:round/>
              </a:ln>
            </p:spPr>
            <p:txBody>
              <a:bodyPr/>
              <a:lstStyle/>
              <a:p>
                <a:endParaRPr lang="en-US"/>
              </a:p>
            </p:txBody>
          </p:sp>
          <p:sp>
            <p:nvSpPr>
              <p:cNvPr id="31" name="TextBox 31"/>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grpSp>
          <p:nvGrpSpPr>
            <p:cNvPr id="32" name="Group 32"/>
            <p:cNvGrpSpPr/>
            <p:nvPr/>
          </p:nvGrpSpPr>
          <p:grpSpPr>
            <a:xfrm>
              <a:off x="19024474" y="691"/>
              <a:ext cx="4412698" cy="7406345"/>
              <a:chOff x="0" y="0"/>
              <a:chExt cx="706578" cy="1185932"/>
            </a:xfrm>
          </p:grpSpPr>
          <p:sp>
            <p:nvSpPr>
              <p:cNvPr id="33" name="Freeform 33"/>
              <p:cNvSpPr/>
              <p:nvPr/>
            </p:nvSpPr>
            <p:spPr>
              <a:xfrm>
                <a:off x="0" y="0"/>
                <a:ext cx="706578" cy="1185932"/>
              </a:xfrm>
              <a:custGeom>
                <a:avLst/>
                <a:gdLst/>
                <a:ahLst/>
                <a:cxnLst/>
                <a:rect l="l" t="t" r="r" b="b"/>
                <a:pathLst>
                  <a:path w="706578" h="1185932">
                    <a:moveTo>
                      <a:pt x="60821" y="0"/>
                    </a:moveTo>
                    <a:lnTo>
                      <a:pt x="645756" y="0"/>
                    </a:lnTo>
                    <a:cubicBezTo>
                      <a:pt x="679347" y="0"/>
                      <a:pt x="706578" y="27231"/>
                      <a:pt x="706578" y="60821"/>
                    </a:cubicBezTo>
                    <a:lnTo>
                      <a:pt x="706578" y="1125110"/>
                    </a:lnTo>
                    <a:cubicBezTo>
                      <a:pt x="706578" y="1158701"/>
                      <a:pt x="679347" y="1185932"/>
                      <a:pt x="645756" y="1185932"/>
                    </a:cubicBezTo>
                    <a:lnTo>
                      <a:pt x="60821" y="1185932"/>
                    </a:lnTo>
                    <a:cubicBezTo>
                      <a:pt x="27231" y="1185932"/>
                      <a:pt x="0" y="1158701"/>
                      <a:pt x="0" y="1125110"/>
                    </a:cubicBezTo>
                    <a:lnTo>
                      <a:pt x="0" y="60821"/>
                    </a:lnTo>
                    <a:cubicBezTo>
                      <a:pt x="0" y="27231"/>
                      <a:pt x="27231" y="0"/>
                      <a:pt x="60821" y="0"/>
                    </a:cubicBezTo>
                    <a:close/>
                  </a:path>
                </a:pathLst>
              </a:custGeom>
              <a:solidFill>
                <a:srgbClr val="E6E6E6">
                  <a:alpha val="40000"/>
                </a:srgbClr>
              </a:solidFill>
              <a:ln w="38100" cap="rnd">
                <a:solidFill>
                  <a:srgbClr val="F1F1F1">
                    <a:alpha val="40000"/>
                  </a:srgbClr>
                </a:solidFill>
                <a:prstDash val="solid"/>
                <a:round/>
              </a:ln>
            </p:spPr>
            <p:txBody>
              <a:bodyPr/>
              <a:lstStyle/>
              <a:p>
                <a:endParaRPr lang="en-US"/>
              </a:p>
            </p:txBody>
          </p:sp>
          <p:sp>
            <p:nvSpPr>
              <p:cNvPr id="34" name="TextBox 34"/>
              <p:cNvSpPr txBox="1"/>
              <p:nvPr/>
            </p:nvSpPr>
            <p:spPr>
              <a:xfrm>
                <a:off x="0" y="-38100"/>
                <a:ext cx="706578" cy="1224032"/>
              </a:xfrm>
              <a:prstGeom prst="rect">
                <a:avLst/>
              </a:prstGeom>
            </p:spPr>
            <p:txBody>
              <a:bodyPr lIns="55282" tIns="55282" rIns="55282" bIns="55282" rtlCol="0" anchor="ctr"/>
              <a:lstStyle/>
              <a:p>
                <a:pPr algn="ctr">
                  <a:lnSpc>
                    <a:spcPts val="2659"/>
                  </a:lnSpc>
                </a:pPr>
                <a:endParaRPr/>
              </a:p>
            </p:txBody>
          </p:sp>
        </p:grpSp>
        <p:sp>
          <p:nvSpPr>
            <p:cNvPr id="35" name="Freeform 35"/>
            <p:cNvSpPr/>
            <p:nvPr/>
          </p:nvSpPr>
          <p:spPr>
            <a:xfrm>
              <a:off x="919599" y="330304"/>
              <a:ext cx="2573500" cy="2639488"/>
            </a:xfrm>
            <a:custGeom>
              <a:avLst/>
              <a:gdLst/>
              <a:ahLst/>
              <a:cxnLst/>
              <a:rect l="l" t="t" r="r" b="b"/>
              <a:pathLst>
                <a:path w="2573500" h="2639488">
                  <a:moveTo>
                    <a:pt x="0" y="0"/>
                  </a:moveTo>
                  <a:lnTo>
                    <a:pt x="2573500" y="0"/>
                  </a:lnTo>
                  <a:lnTo>
                    <a:pt x="2573500" y="2639488"/>
                  </a:lnTo>
                  <a:lnTo>
                    <a:pt x="0" y="26394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10038498" y="330304"/>
              <a:ext cx="3351730" cy="2639488"/>
            </a:xfrm>
            <a:custGeom>
              <a:avLst/>
              <a:gdLst/>
              <a:ahLst/>
              <a:cxnLst/>
              <a:rect l="l" t="t" r="r" b="b"/>
              <a:pathLst>
                <a:path w="3351730" h="2639488">
                  <a:moveTo>
                    <a:pt x="0" y="0"/>
                  </a:moveTo>
                  <a:lnTo>
                    <a:pt x="3351730" y="0"/>
                  </a:lnTo>
                  <a:lnTo>
                    <a:pt x="3351730" y="2639488"/>
                  </a:lnTo>
                  <a:lnTo>
                    <a:pt x="0" y="263948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TextBox 37"/>
            <p:cNvSpPr txBox="1"/>
            <p:nvPr/>
          </p:nvSpPr>
          <p:spPr>
            <a:xfrm>
              <a:off x="368570" y="3536569"/>
              <a:ext cx="3675559" cy="3555111"/>
            </a:xfrm>
            <a:prstGeom prst="rect">
              <a:avLst/>
            </a:prstGeom>
          </p:spPr>
          <p:txBody>
            <a:bodyPr lIns="0" tIns="0" rIns="0" bIns="0" rtlCol="0" anchor="t">
              <a:spAutoFit/>
            </a:bodyPr>
            <a:lstStyle/>
            <a:p>
              <a:pPr algn="ctr">
                <a:lnSpc>
                  <a:spcPts val="3564"/>
                </a:lnSpc>
              </a:pPr>
              <a:r>
                <a:rPr lang="en-US" sz="2700" b="1">
                  <a:solidFill>
                    <a:srgbClr val="F1F1F1"/>
                  </a:solidFill>
                  <a:latin typeface="Source Sans Pro 1 Bold"/>
                  <a:ea typeface="Source Sans Pro 1 Bold"/>
                  <a:cs typeface="Source Sans Pro 1 Bold"/>
                  <a:sym typeface="Source Sans Pro 1 Bold"/>
                </a:rPr>
                <a:t>Reports personalized to your jurisdiction </a:t>
              </a:r>
              <a:r>
                <a:rPr lang="en-US" sz="2700">
                  <a:solidFill>
                    <a:srgbClr val="F1F1F1"/>
                  </a:solidFill>
                  <a:latin typeface="Source Sans Pro 1"/>
                  <a:ea typeface="Source Sans Pro 1"/>
                  <a:cs typeface="Source Sans Pro 1"/>
                  <a:sym typeface="Source Sans Pro 1"/>
                </a:rPr>
                <a:t>so scores are reported in the format you need </a:t>
              </a:r>
            </a:p>
          </p:txBody>
        </p:sp>
        <p:sp>
          <p:nvSpPr>
            <p:cNvPr id="38" name="TextBox 38"/>
            <p:cNvSpPr txBox="1"/>
            <p:nvPr/>
          </p:nvSpPr>
          <p:spPr>
            <a:xfrm>
              <a:off x="4913257" y="3834969"/>
              <a:ext cx="4051300" cy="2958211"/>
            </a:xfrm>
            <a:prstGeom prst="rect">
              <a:avLst/>
            </a:prstGeom>
          </p:spPr>
          <p:txBody>
            <a:bodyPr lIns="0" tIns="0" rIns="0" bIns="0" rtlCol="0" anchor="t">
              <a:spAutoFit/>
            </a:bodyPr>
            <a:lstStyle/>
            <a:p>
              <a:pPr algn="ctr">
                <a:lnSpc>
                  <a:spcPts val="3564"/>
                </a:lnSpc>
              </a:pPr>
              <a:r>
                <a:rPr lang="en-US" sz="2700" b="1">
                  <a:solidFill>
                    <a:srgbClr val="F1F1F1"/>
                  </a:solidFill>
                  <a:latin typeface="Source Sans Pro 1 Bold"/>
                  <a:ea typeface="Source Sans Pro 1 Bold"/>
                  <a:cs typeface="Source Sans Pro 1 Bold"/>
                  <a:sym typeface="Source Sans Pro 1 Bold"/>
                </a:rPr>
                <a:t>Gives you peace of mind, </a:t>
              </a:r>
              <a:r>
                <a:rPr lang="en-US" sz="2700">
                  <a:solidFill>
                    <a:srgbClr val="F1F1F1"/>
                  </a:solidFill>
                  <a:latin typeface="Source Sans Pro 1"/>
                  <a:ea typeface="Source Sans Pro 1"/>
                  <a:cs typeface="Source Sans Pro 1"/>
                  <a:sym typeface="Source Sans Pro 1"/>
                </a:rPr>
                <a:t>knowing the score reports you receive are official and verified</a:t>
              </a:r>
            </a:p>
          </p:txBody>
        </p:sp>
        <p:sp>
          <p:nvSpPr>
            <p:cNvPr id="39" name="TextBox 39"/>
            <p:cNvSpPr txBox="1"/>
            <p:nvPr/>
          </p:nvSpPr>
          <p:spPr>
            <a:xfrm>
              <a:off x="9876738" y="3535973"/>
              <a:ext cx="3701515" cy="3555111"/>
            </a:xfrm>
            <a:prstGeom prst="rect">
              <a:avLst/>
            </a:prstGeom>
          </p:spPr>
          <p:txBody>
            <a:bodyPr lIns="0" tIns="0" rIns="0" bIns="0" rtlCol="0" anchor="t">
              <a:spAutoFit/>
            </a:bodyPr>
            <a:lstStyle/>
            <a:p>
              <a:pPr algn="ctr">
                <a:lnSpc>
                  <a:spcPts val="3564"/>
                </a:lnSpc>
              </a:pPr>
              <a:r>
                <a:rPr lang="en-US" sz="2700" b="1">
                  <a:solidFill>
                    <a:srgbClr val="F1F1F1"/>
                  </a:solidFill>
                  <a:latin typeface="Source Sans Pro 1 Bold"/>
                  <a:ea typeface="Source Sans Pro 1 Bold"/>
                  <a:cs typeface="Source Sans Pro 1 Bold"/>
                  <a:sym typeface="Source Sans Pro 1 Bold"/>
                </a:rPr>
                <a:t>Saves your board staff time and effort</a:t>
              </a:r>
              <a:r>
                <a:rPr lang="en-US" sz="2700">
                  <a:solidFill>
                    <a:srgbClr val="F1F1F1"/>
                  </a:solidFill>
                  <a:latin typeface="Source Sans Pro 1"/>
                  <a:ea typeface="Source Sans Pro 1"/>
                  <a:cs typeface="Source Sans Pro 1"/>
                  <a:sym typeface="Source Sans Pro 1"/>
                </a:rPr>
                <a:t> by verifying and consolidating licensure documents</a:t>
              </a:r>
            </a:p>
          </p:txBody>
        </p:sp>
        <p:sp>
          <p:nvSpPr>
            <p:cNvPr id="40" name="TextBox 40"/>
            <p:cNvSpPr txBox="1"/>
            <p:nvPr/>
          </p:nvSpPr>
          <p:spPr>
            <a:xfrm>
              <a:off x="14457453" y="3834969"/>
              <a:ext cx="4051300" cy="2958211"/>
            </a:xfrm>
            <a:prstGeom prst="rect">
              <a:avLst/>
            </a:prstGeom>
          </p:spPr>
          <p:txBody>
            <a:bodyPr lIns="0" tIns="0" rIns="0" bIns="0" rtlCol="0" anchor="t">
              <a:spAutoFit/>
            </a:bodyPr>
            <a:lstStyle/>
            <a:p>
              <a:pPr algn="ctr">
                <a:lnSpc>
                  <a:spcPts val="3564"/>
                </a:lnSpc>
              </a:pPr>
              <a:r>
                <a:rPr lang="en-US" sz="2700" b="1">
                  <a:solidFill>
                    <a:srgbClr val="F1F1F1"/>
                  </a:solidFill>
                  <a:latin typeface="Source Sans Pro 1 Bold"/>
                  <a:ea typeface="Source Sans Pro 1 Bold"/>
                  <a:cs typeface="Source Sans Pro 1 Bold"/>
                  <a:sym typeface="Source Sans Pro 1 Bold"/>
                </a:rPr>
                <a:t>Secure portal to access data - </a:t>
              </a:r>
              <a:r>
                <a:rPr lang="en-US" sz="2700">
                  <a:solidFill>
                    <a:srgbClr val="F1F1F1"/>
                  </a:solidFill>
                  <a:latin typeface="Source Sans Pro 1"/>
                  <a:ea typeface="Source Sans Pro 1"/>
                  <a:cs typeface="Source Sans Pro 1"/>
                  <a:sym typeface="Source Sans Pro 1"/>
                </a:rPr>
                <a:t>giving your board one location to go for VAULT information</a:t>
              </a:r>
            </a:p>
          </p:txBody>
        </p:sp>
        <p:sp>
          <p:nvSpPr>
            <p:cNvPr id="41" name="TextBox 41"/>
            <p:cNvSpPr txBox="1"/>
            <p:nvPr/>
          </p:nvSpPr>
          <p:spPr>
            <a:xfrm>
              <a:off x="19205173" y="3536569"/>
              <a:ext cx="4051300" cy="3555111"/>
            </a:xfrm>
            <a:prstGeom prst="rect">
              <a:avLst/>
            </a:prstGeom>
          </p:spPr>
          <p:txBody>
            <a:bodyPr lIns="0" tIns="0" rIns="0" bIns="0" rtlCol="0" anchor="t">
              <a:spAutoFit/>
            </a:bodyPr>
            <a:lstStyle/>
            <a:p>
              <a:pPr algn="ctr">
                <a:lnSpc>
                  <a:spcPts val="3564"/>
                </a:lnSpc>
              </a:pPr>
              <a:r>
                <a:rPr lang="en-US" sz="2700" b="1">
                  <a:solidFill>
                    <a:srgbClr val="F1F1F1"/>
                  </a:solidFill>
                  <a:latin typeface="Source Sans Pro 1 Bold"/>
                  <a:ea typeface="Source Sans Pro 1 Bold"/>
                  <a:cs typeface="Source Sans Pro 1 Bold"/>
                  <a:sym typeface="Source Sans Pro 1 Bold"/>
                </a:rPr>
                <a:t>Your go-to source for questions about </a:t>
              </a:r>
              <a:r>
                <a:rPr lang="en-US" sz="2700">
                  <a:solidFill>
                    <a:srgbClr val="F1F1F1"/>
                  </a:solidFill>
                  <a:latin typeface="Source Sans Pro 1"/>
                  <a:ea typeface="Source Sans Pro 1"/>
                  <a:cs typeface="Source Sans Pro 1"/>
                  <a:sym typeface="Source Sans Pro 1"/>
                </a:rPr>
                <a:t>licensure requirements between jurisdictions</a:t>
              </a:r>
            </a:p>
          </p:txBody>
        </p:sp>
      </p:grpSp>
      <p:sp>
        <p:nvSpPr>
          <p:cNvPr id="42" name="Freeform 42"/>
          <p:cNvSpPr/>
          <p:nvPr/>
        </p:nvSpPr>
        <p:spPr>
          <a:xfrm>
            <a:off x="15006052" y="3697889"/>
            <a:ext cx="2261524" cy="1532183"/>
          </a:xfrm>
          <a:custGeom>
            <a:avLst/>
            <a:gdLst/>
            <a:ahLst/>
            <a:cxnLst/>
            <a:rect l="l" t="t" r="r" b="b"/>
            <a:pathLst>
              <a:path w="2261524" h="1532183">
                <a:moveTo>
                  <a:pt x="0" y="0"/>
                </a:moveTo>
                <a:lnTo>
                  <a:pt x="2261524" y="0"/>
                </a:lnTo>
                <a:lnTo>
                  <a:pt x="2261524" y="1532183"/>
                </a:lnTo>
                <a:lnTo>
                  <a:pt x="0" y="153218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3"/>
          <p:cNvSpPr/>
          <p:nvPr/>
        </p:nvSpPr>
        <p:spPr>
          <a:xfrm>
            <a:off x="4678739" y="3697889"/>
            <a:ext cx="1976081" cy="2147914"/>
          </a:xfrm>
          <a:custGeom>
            <a:avLst/>
            <a:gdLst/>
            <a:ahLst/>
            <a:cxnLst/>
            <a:rect l="l" t="t" r="r" b="b"/>
            <a:pathLst>
              <a:path w="1976081" h="2147914">
                <a:moveTo>
                  <a:pt x="0" y="0"/>
                </a:moveTo>
                <a:lnTo>
                  <a:pt x="1976081" y="0"/>
                </a:lnTo>
                <a:lnTo>
                  <a:pt x="1976081" y="2147914"/>
                </a:lnTo>
                <a:lnTo>
                  <a:pt x="0" y="214791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4" name="Freeform 44"/>
          <p:cNvSpPr/>
          <p:nvPr/>
        </p:nvSpPr>
        <p:spPr>
          <a:xfrm>
            <a:off x="11843252" y="3548788"/>
            <a:ext cx="1681924" cy="2057400"/>
          </a:xfrm>
          <a:custGeom>
            <a:avLst/>
            <a:gdLst/>
            <a:ahLst/>
            <a:cxnLst/>
            <a:rect l="l" t="t" r="r" b="b"/>
            <a:pathLst>
              <a:path w="1681924" h="2057400">
                <a:moveTo>
                  <a:pt x="0" y="0"/>
                </a:moveTo>
                <a:lnTo>
                  <a:pt x="1681925" y="0"/>
                </a:lnTo>
                <a:lnTo>
                  <a:pt x="1681925" y="2057400"/>
                </a:lnTo>
                <a:lnTo>
                  <a:pt x="0" y="20574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5" name="TextBox 45"/>
          <p:cNvSpPr txBox="1"/>
          <p:nvPr/>
        </p:nvSpPr>
        <p:spPr>
          <a:xfrm>
            <a:off x="445341" y="2625598"/>
            <a:ext cx="15380854" cy="366321"/>
          </a:xfrm>
          <a:prstGeom prst="rect">
            <a:avLst/>
          </a:prstGeom>
        </p:spPr>
        <p:txBody>
          <a:bodyPr lIns="0" tIns="0" rIns="0" bIns="0" rtlCol="0" anchor="t">
            <a:spAutoFit/>
          </a:bodyPr>
          <a:lstStyle/>
          <a:p>
            <a:pPr algn="l">
              <a:lnSpc>
                <a:spcPts val="2799"/>
              </a:lnSpc>
            </a:pPr>
            <a:r>
              <a:rPr lang="en-US" sz="2799">
                <a:solidFill>
                  <a:srgbClr val="F1F1F1"/>
                </a:solidFill>
                <a:latin typeface="Source Sans Pro 3"/>
                <a:ea typeface="Source Sans Pro 3"/>
                <a:cs typeface="Source Sans Pro 3"/>
                <a:sym typeface="Source Sans Pro 3"/>
              </a:rPr>
              <a:t>AAVSB’s secure licensure data exchange—built for members</a:t>
            </a:r>
          </a:p>
        </p:txBody>
      </p:sp>
      <p:sp>
        <p:nvSpPr>
          <p:cNvPr id="46" name="TextBox 46"/>
          <p:cNvSpPr txBox="1"/>
          <p:nvPr/>
        </p:nvSpPr>
        <p:spPr>
          <a:xfrm>
            <a:off x="1028700" y="698352"/>
            <a:ext cx="11187357" cy="1255395"/>
          </a:xfrm>
          <a:prstGeom prst="rect">
            <a:avLst/>
          </a:prstGeom>
        </p:spPr>
        <p:txBody>
          <a:bodyPr lIns="0" tIns="0" rIns="0" bIns="0" rtlCol="0" anchor="t">
            <a:spAutoFit/>
          </a:bodyPr>
          <a:lstStyle/>
          <a:p>
            <a:pPr algn="l">
              <a:lnSpc>
                <a:spcPts val="4800"/>
              </a:lnSpc>
            </a:pPr>
            <a:r>
              <a:rPr lang="en-US" sz="4800" b="1">
                <a:solidFill>
                  <a:srgbClr val="228177"/>
                </a:solidFill>
                <a:latin typeface="Oswald 2 Bold"/>
                <a:ea typeface="Oswald 2 Bold"/>
                <a:cs typeface="Oswald 2 Bold"/>
                <a:sym typeface="Oswald 2 Bold"/>
              </a:rPr>
              <a:t>VAULT SERVICES:</a:t>
            </a:r>
          </a:p>
          <a:p>
            <a:pPr algn="l">
              <a:lnSpc>
                <a:spcPts val="4800"/>
              </a:lnSpc>
            </a:pPr>
            <a:r>
              <a:rPr lang="en-US" sz="4800" b="1">
                <a:solidFill>
                  <a:srgbClr val="228177"/>
                </a:solidFill>
                <a:latin typeface="Oswald 2 Bold"/>
                <a:ea typeface="Oswald 2 Bold"/>
                <a:cs typeface="Oswald 2 Bold"/>
                <a:sym typeface="Oswald 2 Bold"/>
              </a:rPr>
              <a:t>Giving your Board Trusted Info &amp; Time Back</a:t>
            </a:r>
          </a:p>
        </p:txBody>
      </p:sp>
      <p:sp>
        <p:nvSpPr>
          <p:cNvPr id="47" name="TextBox 47"/>
          <p:cNvSpPr txBox="1"/>
          <p:nvPr/>
        </p:nvSpPr>
        <p:spPr>
          <a:xfrm>
            <a:off x="1265190" y="9086522"/>
            <a:ext cx="15994110" cy="527687"/>
          </a:xfrm>
          <a:prstGeom prst="rect">
            <a:avLst/>
          </a:prstGeom>
        </p:spPr>
        <p:txBody>
          <a:bodyPr lIns="0" tIns="0" rIns="0" bIns="0" rtlCol="0" anchor="t">
            <a:spAutoFit/>
          </a:bodyPr>
          <a:lstStyle/>
          <a:p>
            <a:pPr algn="l">
              <a:lnSpc>
                <a:spcPts val="3900"/>
              </a:lnSpc>
            </a:pPr>
            <a:r>
              <a:rPr lang="en-US" sz="3900" b="1">
                <a:solidFill>
                  <a:srgbClr val="F1F1F1"/>
                </a:solidFill>
                <a:latin typeface="Source Sans Pro 1 Bold"/>
                <a:ea typeface="Source Sans Pro 1 Bold"/>
                <a:cs typeface="Source Sans Pro 1 Bold"/>
                <a:sym typeface="Source Sans Pro 1 Bold"/>
              </a:rPr>
              <a:t>WE do the verification work, so YOU can be more effective and efficient.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4078"/>
        </a:solidFill>
        <a:effectLst/>
      </p:bgPr>
    </p:bg>
    <p:spTree>
      <p:nvGrpSpPr>
        <p:cNvPr id="1" name=""/>
        <p:cNvGrpSpPr/>
        <p:nvPr/>
      </p:nvGrpSpPr>
      <p:grpSpPr>
        <a:xfrm>
          <a:off x="0" y="0"/>
          <a:ext cx="0" cy="0"/>
          <a:chOff x="0" y="0"/>
          <a:chExt cx="0" cy="0"/>
        </a:xfrm>
      </p:grpSpPr>
      <p:grpSp>
        <p:nvGrpSpPr>
          <p:cNvPr id="2" name="Group 2"/>
          <p:cNvGrpSpPr/>
          <p:nvPr/>
        </p:nvGrpSpPr>
        <p:grpSpPr>
          <a:xfrm>
            <a:off x="-812083" y="595894"/>
            <a:ext cx="9956083" cy="1251492"/>
            <a:chOff x="0" y="0"/>
            <a:chExt cx="2622178" cy="329611"/>
          </a:xfrm>
        </p:grpSpPr>
        <p:sp>
          <p:nvSpPr>
            <p:cNvPr id="3" name="Freeform 3"/>
            <p:cNvSpPr/>
            <p:nvPr/>
          </p:nvSpPr>
          <p:spPr>
            <a:xfrm>
              <a:off x="0" y="0"/>
              <a:ext cx="2622178" cy="329611"/>
            </a:xfrm>
            <a:custGeom>
              <a:avLst/>
              <a:gdLst/>
              <a:ahLst/>
              <a:cxnLst/>
              <a:rect l="l" t="t" r="r" b="b"/>
              <a:pathLst>
                <a:path w="2622178" h="329611">
                  <a:moveTo>
                    <a:pt x="23328" y="0"/>
                  </a:moveTo>
                  <a:lnTo>
                    <a:pt x="2598850" y="0"/>
                  </a:lnTo>
                  <a:cubicBezTo>
                    <a:pt x="2611734" y="0"/>
                    <a:pt x="2622178" y="10444"/>
                    <a:pt x="2622178" y="23328"/>
                  </a:cubicBezTo>
                  <a:lnTo>
                    <a:pt x="2622178" y="306283"/>
                  </a:lnTo>
                  <a:cubicBezTo>
                    <a:pt x="2622178" y="319167"/>
                    <a:pt x="2611734" y="329611"/>
                    <a:pt x="2598850" y="329611"/>
                  </a:cubicBezTo>
                  <a:lnTo>
                    <a:pt x="23328" y="329611"/>
                  </a:lnTo>
                  <a:cubicBezTo>
                    <a:pt x="17141" y="329611"/>
                    <a:pt x="11208" y="327153"/>
                    <a:pt x="6833" y="322778"/>
                  </a:cubicBezTo>
                  <a:cubicBezTo>
                    <a:pt x="2458" y="318403"/>
                    <a:pt x="0" y="312470"/>
                    <a:pt x="0" y="306283"/>
                  </a:cubicBezTo>
                  <a:lnTo>
                    <a:pt x="0" y="23328"/>
                  </a:lnTo>
                  <a:cubicBezTo>
                    <a:pt x="0" y="10444"/>
                    <a:pt x="10444" y="0"/>
                    <a:pt x="23328" y="0"/>
                  </a:cubicBezTo>
                  <a:close/>
                </a:path>
              </a:pathLst>
            </a:custGeom>
            <a:solidFill>
              <a:srgbClr val="F1F1F1"/>
            </a:solidFill>
          </p:spPr>
          <p:txBody>
            <a:bodyPr/>
            <a:lstStyle/>
            <a:p>
              <a:endParaRPr lang="en-US"/>
            </a:p>
          </p:txBody>
        </p:sp>
        <p:sp>
          <p:nvSpPr>
            <p:cNvPr id="4" name="TextBox 4"/>
            <p:cNvSpPr txBox="1"/>
            <p:nvPr/>
          </p:nvSpPr>
          <p:spPr>
            <a:xfrm>
              <a:off x="0" y="-66675"/>
              <a:ext cx="2622178" cy="396286"/>
            </a:xfrm>
            <a:prstGeom prst="rect">
              <a:avLst/>
            </a:prstGeom>
          </p:spPr>
          <p:txBody>
            <a:bodyPr lIns="50800" tIns="50800" rIns="50800" bIns="50800" rtlCol="0" anchor="ctr"/>
            <a:lstStyle/>
            <a:p>
              <a:pPr algn="ctr">
                <a:lnSpc>
                  <a:spcPts val="2700"/>
                </a:lnSpc>
              </a:pPr>
              <a:endParaRPr/>
            </a:p>
          </p:txBody>
        </p:sp>
      </p:grpSp>
      <p:sp>
        <p:nvSpPr>
          <p:cNvPr id="5" name="TextBox 5"/>
          <p:cNvSpPr txBox="1"/>
          <p:nvPr/>
        </p:nvSpPr>
        <p:spPr>
          <a:xfrm>
            <a:off x="1028700" y="941604"/>
            <a:ext cx="7955741" cy="645795"/>
          </a:xfrm>
          <a:prstGeom prst="rect">
            <a:avLst/>
          </a:prstGeom>
        </p:spPr>
        <p:txBody>
          <a:bodyPr lIns="0" tIns="0" rIns="0" bIns="0" rtlCol="0" anchor="t">
            <a:spAutoFit/>
          </a:bodyPr>
          <a:lstStyle/>
          <a:p>
            <a:pPr algn="l">
              <a:lnSpc>
                <a:spcPts val="4800"/>
              </a:lnSpc>
            </a:pPr>
            <a:r>
              <a:rPr lang="en-US" sz="4800">
                <a:solidFill>
                  <a:srgbClr val="228177"/>
                </a:solidFill>
                <a:latin typeface="Oswald 1"/>
                <a:ea typeface="Oswald 1"/>
                <a:cs typeface="Oswald 1"/>
                <a:sym typeface="Oswald 1"/>
              </a:rPr>
              <a:t>HOW VAULT PREMIUM WORKS</a:t>
            </a:r>
          </a:p>
        </p:txBody>
      </p:sp>
      <p:sp>
        <p:nvSpPr>
          <p:cNvPr id="6" name="Freeform 6"/>
          <p:cNvSpPr/>
          <p:nvPr/>
        </p:nvSpPr>
        <p:spPr>
          <a:xfrm>
            <a:off x="0" y="9996589"/>
            <a:ext cx="18288000" cy="805079"/>
          </a:xfrm>
          <a:custGeom>
            <a:avLst/>
            <a:gdLst/>
            <a:ahLst/>
            <a:cxnLst/>
            <a:rect l="l" t="t" r="r" b="b"/>
            <a:pathLst>
              <a:path w="18288000" h="805079">
                <a:moveTo>
                  <a:pt x="0" y="0"/>
                </a:moveTo>
                <a:lnTo>
                  <a:pt x="18288000" y="0"/>
                </a:lnTo>
                <a:lnTo>
                  <a:pt x="18288000" y="805078"/>
                </a:lnTo>
                <a:lnTo>
                  <a:pt x="0" y="805078"/>
                </a:lnTo>
                <a:lnTo>
                  <a:pt x="0" y="0"/>
                </a:lnTo>
                <a:close/>
              </a:path>
            </a:pathLst>
          </a:custGeom>
          <a:blipFill>
            <a:blip r:embed="rId3"/>
            <a:stretch>
              <a:fillRect/>
            </a:stretch>
          </a:blipFill>
        </p:spPr>
        <p:txBody>
          <a:bodyPr/>
          <a:lstStyle/>
          <a:p>
            <a:endParaRPr lang="en-US"/>
          </a:p>
        </p:txBody>
      </p:sp>
      <p:sp>
        <p:nvSpPr>
          <p:cNvPr id="7" name="Freeform 7"/>
          <p:cNvSpPr/>
          <p:nvPr/>
        </p:nvSpPr>
        <p:spPr>
          <a:xfrm>
            <a:off x="16093222" y="338217"/>
            <a:ext cx="1874743" cy="689103"/>
          </a:xfrm>
          <a:custGeom>
            <a:avLst/>
            <a:gdLst/>
            <a:ahLst/>
            <a:cxnLst/>
            <a:rect l="l" t="t" r="r" b="b"/>
            <a:pathLst>
              <a:path w="1874743" h="689103">
                <a:moveTo>
                  <a:pt x="0" y="0"/>
                </a:moveTo>
                <a:lnTo>
                  <a:pt x="1874743" y="0"/>
                </a:lnTo>
                <a:lnTo>
                  <a:pt x="1874743" y="689103"/>
                </a:lnTo>
                <a:lnTo>
                  <a:pt x="0" y="689103"/>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491421" y="2430841"/>
            <a:ext cx="3868409" cy="6921316"/>
            <a:chOff x="0" y="0"/>
            <a:chExt cx="1049649" cy="1878020"/>
          </a:xfrm>
        </p:grpSpPr>
        <p:sp>
          <p:nvSpPr>
            <p:cNvPr id="9" name="Freeform 9"/>
            <p:cNvSpPr/>
            <p:nvPr/>
          </p:nvSpPr>
          <p:spPr>
            <a:xfrm>
              <a:off x="0" y="0"/>
              <a:ext cx="1049649" cy="1878020"/>
            </a:xfrm>
            <a:custGeom>
              <a:avLst/>
              <a:gdLst/>
              <a:ahLst/>
              <a:cxnLst/>
              <a:rect l="l" t="t" r="r" b="b"/>
              <a:pathLst>
                <a:path w="1049649" h="1878020">
                  <a:moveTo>
                    <a:pt x="102067" y="0"/>
                  </a:moveTo>
                  <a:lnTo>
                    <a:pt x="947581" y="0"/>
                  </a:lnTo>
                  <a:cubicBezTo>
                    <a:pt x="974651" y="0"/>
                    <a:pt x="1000612" y="10753"/>
                    <a:pt x="1019754" y="29895"/>
                  </a:cubicBezTo>
                  <a:cubicBezTo>
                    <a:pt x="1038895" y="49036"/>
                    <a:pt x="1049649" y="74997"/>
                    <a:pt x="1049649" y="102067"/>
                  </a:cubicBezTo>
                  <a:lnTo>
                    <a:pt x="1049649" y="1775953"/>
                  </a:lnTo>
                  <a:cubicBezTo>
                    <a:pt x="1049649" y="1832323"/>
                    <a:pt x="1003952" y="1878020"/>
                    <a:pt x="947581" y="1878020"/>
                  </a:cubicBezTo>
                  <a:lnTo>
                    <a:pt x="102067" y="1878020"/>
                  </a:lnTo>
                  <a:cubicBezTo>
                    <a:pt x="45697" y="1878020"/>
                    <a:pt x="0" y="1832323"/>
                    <a:pt x="0" y="1775953"/>
                  </a:cubicBezTo>
                  <a:lnTo>
                    <a:pt x="0" y="102067"/>
                  </a:lnTo>
                  <a:cubicBezTo>
                    <a:pt x="0" y="45697"/>
                    <a:pt x="45697" y="0"/>
                    <a:pt x="102067" y="0"/>
                  </a:cubicBezTo>
                  <a:close/>
                </a:path>
              </a:pathLst>
            </a:custGeom>
            <a:solidFill>
              <a:srgbClr val="228177"/>
            </a:solidFill>
          </p:spPr>
          <p:txBody>
            <a:bodyPr/>
            <a:lstStyle/>
            <a:p>
              <a:endParaRPr lang="en-US"/>
            </a:p>
          </p:txBody>
        </p:sp>
        <p:sp>
          <p:nvSpPr>
            <p:cNvPr id="10" name="TextBox 10"/>
            <p:cNvSpPr txBox="1"/>
            <p:nvPr/>
          </p:nvSpPr>
          <p:spPr>
            <a:xfrm>
              <a:off x="0" y="-38100"/>
              <a:ext cx="1049649" cy="1916120"/>
            </a:xfrm>
            <a:prstGeom prst="rect">
              <a:avLst/>
            </a:prstGeom>
          </p:spPr>
          <p:txBody>
            <a:bodyPr lIns="49309" tIns="49309" rIns="49309" bIns="49309" rtlCol="0" anchor="ctr"/>
            <a:lstStyle/>
            <a:p>
              <a:pPr algn="ctr">
                <a:lnSpc>
                  <a:spcPts val="2660"/>
                </a:lnSpc>
              </a:pPr>
              <a:endParaRPr/>
            </a:p>
          </p:txBody>
        </p:sp>
      </p:grpSp>
      <p:sp>
        <p:nvSpPr>
          <p:cNvPr id="11" name="Freeform 11"/>
          <p:cNvSpPr/>
          <p:nvPr/>
        </p:nvSpPr>
        <p:spPr>
          <a:xfrm>
            <a:off x="1496942" y="6833093"/>
            <a:ext cx="1912832" cy="1645035"/>
          </a:xfrm>
          <a:custGeom>
            <a:avLst/>
            <a:gdLst/>
            <a:ahLst/>
            <a:cxnLst/>
            <a:rect l="l" t="t" r="r" b="b"/>
            <a:pathLst>
              <a:path w="1912832" h="1645035">
                <a:moveTo>
                  <a:pt x="0" y="0"/>
                </a:moveTo>
                <a:lnTo>
                  <a:pt x="1912832" y="0"/>
                </a:lnTo>
                <a:lnTo>
                  <a:pt x="1912832" y="1645035"/>
                </a:lnTo>
                <a:lnTo>
                  <a:pt x="0" y="1645035"/>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885833" y="3173852"/>
            <a:ext cx="3135050" cy="2150110"/>
          </a:xfrm>
          <a:prstGeom prst="rect">
            <a:avLst/>
          </a:prstGeom>
        </p:spPr>
        <p:txBody>
          <a:bodyPr lIns="0" tIns="0" rIns="0" bIns="0" rtlCol="0" anchor="t">
            <a:spAutoFit/>
          </a:bodyPr>
          <a:lstStyle/>
          <a:p>
            <a:pPr algn="ctr">
              <a:lnSpc>
                <a:spcPts val="4339"/>
              </a:lnSpc>
              <a:spcBef>
                <a:spcPct val="0"/>
              </a:spcBef>
            </a:pPr>
            <a:r>
              <a:rPr lang="en-US" sz="3099">
                <a:solidFill>
                  <a:srgbClr val="FFFFFF"/>
                </a:solidFill>
                <a:latin typeface="Source Sans Pro 3"/>
                <a:ea typeface="Source Sans Pro 3"/>
                <a:cs typeface="Source Sans Pro 3"/>
                <a:sym typeface="Source Sans Pro 3"/>
              </a:rPr>
              <a:t>Candidate submits VAULT application, authorizing VAULT to make requests </a:t>
            </a:r>
          </a:p>
        </p:txBody>
      </p:sp>
      <p:sp>
        <p:nvSpPr>
          <p:cNvPr id="13" name="Freeform 13"/>
          <p:cNvSpPr/>
          <p:nvPr/>
        </p:nvSpPr>
        <p:spPr>
          <a:xfrm>
            <a:off x="5125423" y="6700088"/>
            <a:ext cx="1517687" cy="1221738"/>
          </a:xfrm>
          <a:custGeom>
            <a:avLst/>
            <a:gdLst/>
            <a:ahLst/>
            <a:cxnLst/>
            <a:rect l="l" t="t" r="r" b="b"/>
            <a:pathLst>
              <a:path w="1517687" h="1221738">
                <a:moveTo>
                  <a:pt x="0" y="0"/>
                </a:moveTo>
                <a:lnTo>
                  <a:pt x="1517687" y="0"/>
                </a:lnTo>
                <a:lnTo>
                  <a:pt x="1517687" y="1221738"/>
                </a:lnTo>
                <a:lnTo>
                  <a:pt x="0" y="122173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7130395" y="6671294"/>
            <a:ext cx="1468378" cy="1279324"/>
          </a:xfrm>
          <a:custGeom>
            <a:avLst/>
            <a:gdLst/>
            <a:ahLst/>
            <a:cxnLst/>
            <a:rect l="l" t="t" r="r" b="b"/>
            <a:pathLst>
              <a:path w="1468378" h="1279324">
                <a:moveTo>
                  <a:pt x="0" y="0"/>
                </a:moveTo>
                <a:lnTo>
                  <a:pt x="1468379" y="0"/>
                </a:lnTo>
                <a:lnTo>
                  <a:pt x="1468379" y="1279325"/>
                </a:lnTo>
                <a:lnTo>
                  <a:pt x="0" y="127932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p:nvPr/>
        </p:nvGrpSpPr>
        <p:grpSpPr>
          <a:xfrm>
            <a:off x="4895852" y="2430841"/>
            <a:ext cx="3868409" cy="6921316"/>
            <a:chOff x="0" y="0"/>
            <a:chExt cx="1049649" cy="1878020"/>
          </a:xfrm>
        </p:grpSpPr>
        <p:sp>
          <p:nvSpPr>
            <p:cNvPr id="16" name="Freeform 16"/>
            <p:cNvSpPr/>
            <p:nvPr/>
          </p:nvSpPr>
          <p:spPr>
            <a:xfrm>
              <a:off x="0" y="0"/>
              <a:ext cx="1049649" cy="1878020"/>
            </a:xfrm>
            <a:custGeom>
              <a:avLst/>
              <a:gdLst/>
              <a:ahLst/>
              <a:cxnLst/>
              <a:rect l="l" t="t" r="r" b="b"/>
              <a:pathLst>
                <a:path w="1049649" h="1878020">
                  <a:moveTo>
                    <a:pt x="102067" y="0"/>
                  </a:moveTo>
                  <a:lnTo>
                    <a:pt x="947581" y="0"/>
                  </a:lnTo>
                  <a:cubicBezTo>
                    <a:pt x="974651" y="0"/>
                    <a:pt x="1000612" y="10753"/>
                    <a:pt x="1019754" y="29895"/>
                  </a:cubicBezTo>
                  <a:cubicBezTo>
                    <a:pt x="1038895" y="49036"/>
                    <a:pt x="1049649" y="74997"/>
                    <a:pt x="1049649" y="102067"/>
                  </a:cubicBezTo>
                  <a:lnTo>
                    <a:pt x="1049649" y="1775953"/>
                  </a:lnTo>
                  <a:cubicBezTo>
                    <a:pt x="1049649" y="1832323"/>
                    <a:pt x="1003952" y="1878020"/>
                    <a:pt x="947581" y="1878020"/>
                  </a:cubicBezTo>
                  <a:lnTo>
                    <a:pt x="102067" y="1878020"/>
                  </a:lnTo>
                  <a:cubicBezTo>
                    <a:pt x="45697" y="1878020"/>
                    <a:pt x="0" y="1832323"/>
                    <a:pt x="0" y="1775953"/>
                  </a:cubicBezTo>
                  <a:lnTo>
                    <a:pt x="0" y="102067"/>
                  </a:lnTo>
                  <a:cubicBezTo>
                    <a:pt x="0" y="45697"/>
                    <a:pt x="45697" y="0"/>
                    <a:pt x="102067" y="0"/>
                  </a:cubicBezTo>
                  <a:close/>
                </a:path>
              </a:pathLst>
            </a:custGeom>
            <a:solidFill>
              <a:srgbClr val="B82D75"/>
            </a:solidFill>
          </p:spPr>
          <p:txBody>
            <a:bodyPr/>
            <a:lstStyle/>
            <a:p>
              <a:endParaRPr lang="en-US"/>
            </a:p>
          </p:txBody>
        </p:sp>
        <p:sp>
          <p:nvSpPr>
            <p:cNvPr id="17" name="TextBox 17"/>
            <p:cNvSpPr txBox="1"/>
            <p:nvPr/>
          </p:nvSpPr>
          <p:spPr>
            <a:xfrm>
              <a:off x="0" y="-38100"/>
              <a:ext cx="1049649" cy="1916120"/>
            </a:xfrm>
            <a:prstGeom prst="rect">
              <a:avLst/>
            </a:prstGeom>
          </p:spPr>
          <p:txBody>
            <a:bodyPr lIns="49309" tIns="49309" rIns="49309" bIns="49309" rtlCol="0" anchor="ctr"/>
            <a:lstStyle/>
            <a:p>
              <a:pPr algn="ctr">
                <a:lnSpc>
                  <a:spcPts val="2660"/>
                </a:lnSpc>
              </a:pPr>
              <a:endParaRPr/>
            </a:p>
          </p:txBody>
        </p:sp>
      </p:grpSp>
      <p:sp>
        <p:nvSpPr>
          <p:cNvPr id="18" name="Freeform 18"/>
          <p:cNvSpPr/>
          <p:nvPr/>
        </p:nvSpPr>
        <p:spPr>
          <a:xfrm>
            <a:off x="5894912" y="6612514"/>
            <a:ext cx="1870290" cy="1865614"/>
          </a:xfrm>
          <a:custGeom>
            <a:avLst/>
            <a:gdLst/>
            <a:ahLst/>
            <a:cxnLst/>
            <a:rect l="l" t="t" r="r" b="b"/>
            <a:pathLst>
              <a:path w="1870290" h="1865614">
                <a:moveTo>
                  <a:pt x="0" y="0"/>
                </a:moveTo>
                <a:lnTo>
                  <a:pt x="1870290" y="0"/>
                </a:lnTo>
                <a:lnTo>
                  <a:pt x="1870290" y="1865614"/>
                </a:lnTo>
                <a:lnTo>
                  <a:pt x="0" y="1865614"/>
                </a:lnTo>
                <a:lnTo>
                  <a:pt x="0" y="0"/>
                </a:lnTo>
                <a:close/>
              </a:path>
            </a:pathLst>
          </a:custGeom>
          <a:blipFill>
            <a:blip r:embed="rId8"/>
            <a:stretch>
              <a:fillRect/>
            </a:stretch>
          </a:blipFill>
        </p:spPr>
        <p:txBody>
          <a:bodyPr/>
          <a:lstStyle/>
          <a:p>
            <a:endParaRPr lang="en-US"/>
          </a:p>
        </p:txBody>
      </p:sp>
      <p:sp>
        <p:nvSpPr>
          <p:cNvPr id="19" name="TextBox 19"/>
          <p:cNvSpPr txBox="1"/>
          <p:nvPr/>
        </p:nvSpPr>
        <p:spPr>
          <a:xfrm>
            <a:off x="5181615" y="3173852"/>
            <a:ext cx="3223319" cy="2150110"/>
          </a:xfrm>
          <a:prstGeom prst="rect">
            <a:avLst/>
          </a:prstGeom>
        </p:spPr>
        <p:txBody>
          <a:bodyPr lIns="0" tIns="0" rIns="0" bIns="0" rtlCol="0" anchor="t">
            <a:spAutoFit/>
          </a:bodyPr>
          <a:lstStyle/>
          <a:p>
            <a:pPr algn="ctr">
              <a:lnSpc>
                <a:spcPts val="4339"/>
              </a:lnSpc>
              <a:spcBef>
                <a:spcPct val="0"/>
              </a:spcBef>
            </a:pPr>
            <a:r>
              <a:rPr lang="en-US" sz="3099">
                <a:solidFill>
                  <a:srgbClr val="FFFFFF"/>
                </a:solidFill>
                <a:latin typeface="Source Sans Pro 3"/>
                <a:ea typeface="Source Sans Pro 3"/>
                <a:cs typeface="Source Sans Pro 3"/>
                <a:sym typeface="Source Sans Pro 3"/>
              </a:rPr>
              <a:t>VAULT requests primary source documents from issuing institutions</a:t>
            </a:r>
          </a:p>
        </p:txBody>
      </p:sp>
      <p:grpSp>
        <p:nvGrpSpPr>
          <p:cNvPr id="20" name="Group 20"/>
          <p:cNvGrpSpPr/>
          <p:nvPr/>
        </p:nvGrpSpPr>
        <p:grpSpPr>
          <a:xfrm>
            <a:off x="9300284" y="2430841"/>
            <a:ext cx="3868409" cy="6921316"/>
            <a:chOff x="0" y="0"/>
            <a:chExt cx="1049649" cy="1878020"/>
          </a:xfrm>
        </p:grpSpPr>
        <p:sp>
          <p:nvSpPr>
            <p:cNvPr id="21" name="Freeform 21"/>
            <p:cNvSpPr/>
            <p:nvPr/>
          </p:nvSpPr>
          <p:spPr>
            <a:xfrm>
              <a:off x="0" y="0"/>
              <a:ext cx="1049649" cy="1878020"/>
            </a:xfrm>
            <a:custGeom>
              <a:avLst/>
              <a:gdLst/>
              <a:ahLst/>
              <a:cxnLst/>
              <a:rect l="l" t="t" r="r" b="b"/>
              <a:pathLst>
                <a:path w="1049649" h="1878020">
                  <a:moveTo>
                    <a:pt x="102067" y="0"/>
                  </a:moveTo>
                  <a:lnTo>
                    <a:pt x="947581" y="0"/>
                  </a:lnTo>
                  <a:cubicBezTo>
                    <a:pt x="974651" y="0"/>
                    <a:pt x="1000612" y="10753"/>
                    <a:pt x="1019754" y="29895"/>
                  </a:cubicBezTo>
                  <a:cubicBezTo>
                    <a:pt x="1038895" y="49036"/>
                    <a:pt x="1049649" y="74997"/>
                    <a:pt x="1049649" y="102067"/>
                  </a:cubicBezTo>
                  <a:lnTo>
                    <a:pt x="1049649" y="1775953"/>
                  </a:lnTo>
                  <a:cubicBezTo>
                    <a:pt x="1049649" y="1832323"/>
                    <a:pt x="1003952" y="1878020"/>
                    <a:pt x="947581" y="1878020"/>
                  </a:cubicBezTo>
                  <a:lnTo>
                    <a:pt x="102067" y="1878020"/>
                  </a:lnTo>
                  <a:cubicBezTo>
                    <a:pt x="45697" y="1878020"/>
                    <a:pt x="0" y="1832323"/>
                    <a:pt x="0" y="1775953"/>
                  </a:cubicBezTo>
                  <a:lnTo>
                    <a:pt x="0" y="102067"/>
                  </a:lnTo>
                  <a:cubicBezTo>
                    <a:pt x="0" y="45697"/>
                    <a:pt x="45697" y="0"/>
                    <a:pt x="102067" y="0"/>
                  </a:cubicBezTo>
                  <a:close/>
                </a:path>
              </a:pathLst>
            </a:custGeom>
            <a:solidFill>
              <a:srgbClr val="0091D0"/>
            </a:solidFill>
          </p:spPr>
          <p:txBody>
            <a:bodyPr/>
            <a:lstStyle/>
            <a:p>
              <a:endParaRPr lang="en-US"/>
            </a:p>
          </p:txBody>
        </p:sp>
        <p:sp>
          <p:nvSpPr>
            <p:cNvPr id="22" name="TextBox 22"/>
            <p:cNvSpPr txBox="1"/>
            <p:nvPr/>
          </p:nvSpPr>
          <p:spPr>
            <a:xfrm>
              <a:off x="0" y="-38100"/>
              <a:ext cx="1049649" cy="1916120"/>
            </a:xfrm>
            <a:prstGeom prst="rect">
              <a:avLst/>
            </a:prstGeom>
          </p:spPr>
          <p:txBody>
            <a:bodyPr lIns="49309" tIns="49309" rIns="49309" bIns="49309" rtlCol="0" anchor="ctr"/>
            <a:lstStyle/>
            <a:p>
              <a:pPr algn="ctr">
                <a:lnSpc>
                  <a:spcPts val="2660"/>
                </a:lnSpc>
              </a:pPr>
              <a:endParaRPr/>
            </a:p>
          </p:txBody>
        </p:sp>
      </p:grpSp>
      <p:sp>
        <p:nvSpPr>
          <p:cNvPr id="23" name="Freeform 23"/>
          <p:cNvSpPr/>
          <p:nvPr/>
        </p:nvSpPr>
        <p:spPr>
          <a:xfrm>
            <a:off x="10519467" y="6763319"/>
            <a:ext cx="1564004" cy="1564004"/>
          </a:xfrm>
          <a:custGeom>
            <a:avLst/>
            <a:gdLst/>
            <a:ahLst/>
            <a:cxnLst/>
            <a:rect l="l" t="t" r="r" b="b"/>
            <a:pathLst>
              <a:path w="1564004" h="1564004">
                <a:moveTo>
                  <a:pt x="0" y="0"/>
                </a:moveTo>
                <a:lnTo>
                  <a:pt x="1564004" y="0"/>
                </a:lnTo>
                <a:lnTo>
                  <a:pt x="1564004" y="1564004"/>
                </a:lnTo>
                <a:lnTo>
                  <a:pt x="0" y="1564004"/>
                </a:lnTo>
                <a:lnTo>
                  <a:pt x="0" y="0"/>
                </a:lnTo>
                <a:close/>
              </a:path>
            </a:pathLst>
          </a:custGeom>
          <a:blipFill>
            <a:blip r:embed="rId9"/>
            <a:stretch>
              <a:fillRect/>
            </a:stretch>
          </a:blipFill>
        </p:spPr>
        <p:txBody>
          <a:bodyPr/>
          <a:lstStyle/>
          <a:p>
            <a:endParaRPr lang="en-US"/>
          </a:p>
        </p:txBody>
      </p:sp>
      <p:sp>
        <p:nvSpPr>
          <p:cNvPr id="24" name="TextBox 24"/>
          <p:cNvSpPr txBox="1"/>
          <p:nvPr/>
        </p:nvSpPr>
        <p:spPr>
          <a:xfrm>
            <a:off x="9744221" y="3173852"/>
            <a:ext cx="3114496" cy="2150110"/>
          </a:xfrm>
          <a:prstGeom prst="rect">
            <a:avLst/>
          </a:prstGeom>
        </p:spPr>
        <p:txBody>
          <a:bodyPr lIns="0" tIns="0" rIns="0" bIns="0" rtlCol="0" anchor="t">
            <a:spAutoFit/>
          </a:bodyPr>
          <a:lstStyle/>
          <a:p>
            <a:pPr algn="ctr">
              <a:lnSpc>
                <a:spcPts val="4339"/>
              </a:lnSpc>
              <a:spcBef>
                <a:spcPct val="0"/>
              </a:spcBef>
            </a:pPr>
            <a:r>
              <a:rPr lang="en-US" sz="3099">
                <a:solidFill>
                  <a:srgbClr val="FFFFFF"/>
                </a:solidFill>
                <a:latin typeface="Source Sans Pro 3"/>
                <a:ea typeface="Source Sans Pro 3"/>
                <a:cs typeface="Source Sans Pro 3"/>
                <a:sym typeface="Source Sans Pro 3"/>
              </a:rPr>
              <a:t>Primary source documents sent to VAULT &amp; stored in VIVA database</a:t>
            </a:r>
          </a:p>
        </p:txBody>
      </p:sp>
      <p:grpSp>
        <p:nvGrpSpPr>
          <p:cNvPr id="25" name="Group 25"/>
          <p:cNvGrpSpPr/>
          <p:nvPr/>
        </p:nvGrpSpPr>
        <p:grpSpPr>
          <a:xfrm>
            <a:off x="13704716" y="2430841"/>
            <a:ext cx="3868409" cy="6960809"/>
            <a:chOff x="0" y="0"/>
            <a:chExt cx="1049649" cy="1888736"/>
          </a:xfrm>
        </p:grpSpPr>
        <p:sp>
          <p:nvSpPr>
            <p:cNvPr id="26" name="Freeform 26"/>
            <p:cNvSpPr/>
            <p:nvPr/>
          </p:nvSpPr>
          <p:spPr>
            <a:xfrm>
              <a:off x="0" y="0"/>
              <a:ext cx="1049649" cy="1888736"/>
            </a:xfrm>
            <a:custGeom>
              <a:avLst/>
              <a:gdLst/>
              <a:ahLst/>
              <a:cxnLst/>
              <a:rect l="l" t="t" r="r" b="b"/>
              <a:pathLst>
                <a:path w="1049649" h="1888736">
                  <a:moveTo>
                    <a:pt x="102067" y="0"/>
                  </a:moveTo>
                  <a:lnTo>
                    <a:pt x="947581" y="0"/>
                  </a:lnTo>
                  <a:cubicBezTo>
                    <a:pt x="974651" y="0"/>
                    <a:pt x="1000612" y="10753"/>
                    <a:pt x="1019754" y="29895"/>
                  </a:cubicBezTo>
                  <a:cubicBezTo>
                    <a:pt x="1038895" y="49036"/>
                    <a:pt x="1049649" y="74997"/>
                    <a:pt x="1049649" y="102067"/>
                  </a:cubicBezTo>
                  <a:lnTo>
                    <a:pt x="1049649" y="1786669"/>
                  </a:lnTo>
                  <a:cubicBezTo>
                    <a:pt x="1049649" y="1843039"/>
                    <a:pt x="1003952" y="1888736"/>
                    <a:pt x="947581" y="1888736"/>
                  </a:cubicBezTo>
                  <a:lnTo>
                    <a:pt x="102067" y="1888736"/>
                  </a:lnTo>
                  <a:cubicBezTo>
                    <a:pt x="45697" y="1888736"/>
                    <a:pt x="0" y="1843039"/>
                    <a:pt x="0" y="1786669"/>
                  </a:cubicBezTo>
                  <a:lnTo>
                    <a:pt x="0" y="102067"/>
                  </a:lnTo>
                  <a:cubicBezTo>
                    <a:pt x="0" y="45697"/>
                    <a:pt x="45697" y="0"/>
                    <a:pt x="102067" y="0"/>
                  </a:cubicBezTo>
                  <a:close/>
                </a:path>
              </a:pathLst>
            </a:custGeom>
            <a:solidFill>
              <a:srgbClr val="719A3E"/>
            </a:solidFill>
          </p:spPr>
          <p:txBody>
            <a:bodyPr/>
            <a:lstStyle/>
            <a:p>
              <a:endParaRPr lang="en-US"/>
            </a:p>
          </p:txBody>
        </p:sp>
        <p:sp>
          <p:nvSpPr>
            <p:cNvPr id="27" name="TextBox 27"/>
            <p:cNvSpPr txBox="1"/>
            <p:nvPr/>
          </p:nvSpPr>
          <p:spPr>
            <a:xfrm>
              <a:off x="0" y="-38100"/>
              <a:ext cx="1049649" cy="1926836"/>
            </a:xfrm>
            <a:prstGeom prst="rect">
              <a:avLst/>
            </a:prstGeom>
          </p:spPr>
          <p:txBody>
            <a:bodyPr lIns="49309" tIns="49309" rIns="49309" bIns="49309" rtlCol="0" anchor="ctr"/>
            <a:lstStyle/>
            <a:p>
              <a:pPr algn="ctr">
                <a:lnSpc>
                  <a:spcPts val="2660"/>
                </a:lnSpc>
              </a:pPr>
              <a:endParaRPr/>
            </a:p>
          </p:txBody>
        </p:sp>
      </p:grpSp>
      <p:sp>
        <p:nvSpPr>
          <p:cNvPr id="28" name="Freeform 28"/>
          <p:cNvSpPr/>
          <p:nvPr/>
        </p:nvSpPr>
        <p:spPr>
          <a:xfrm>
            <a:off x="14702218" y="6833093"/>
            <a:ext cx="2000043" cy="1645035"/>
          </a:xfrm>
          <a:custGeom>
            <a:avLst/>
            <a:gdLst/>
            <a:ahLst/>
            <a:cxnLst/>
            <a:rect l="l" t="t" r="r" b="b"/>
            <a:pathLst>
              <a:path w="2000043" h="1645035">
                <a:moveTo>
                  <a:pt x="0" y="0"/>
                </a:moveTo>
                <a:lnTo>
                  <a:pt x="2000043" y="0"/>
                </a:lnTo>
                <a:lnTo>
                  <a:pt x="2000043" y="1645035"/>
                </a:lnTo>
                <a:lnTo>
                  <a:pt x="0" y="1645035"/>
                </a:lnTo>
                <a:lnTo>
                  <a:pt x="0" y="0"/>
                </a:lnTo>
                <a:close/>
              </a:path>
            </a:pathLst>
          </a:custGeom>
          <a:blipFill>
            <a:blip r:embed="rId10"/>
            <a:stretch>
              <a:fillRect/>
            </a:stretch>
          </a:blipFill>
        </p:spPr>
        <p:txBody>
          <a:bodyPr/>
          <a:lstStyle/>
          <a:p>
            <a:endParaRPr lang="en-US"/>
          </a:p>
        </p:txBody>
      </p:sp>
      <p:sp>
        <p:nvSpPr>
          <p:cNvPr id="29" name="TextBox 29"/>
          <p:cNvSpPr txBox="1"/>
          <p:nvPr/>
        </p:nvSpPr>
        <p:spPr>
          <a:xfrm>
            <a:off x="14064043" y="3173852"/>
            <a:ext cx="3151989" cy="2150110"/>
          </a:xfrm>
          <a:prstGeom prst="rect">
            <a:avLst/>
          </a:prstGeom>
        </p:spPr>
        <p:txBody>
          <a:bodyPr lIns="0" tIns="0" rIns="0" bIns="0" rtlCol="0" anchor="t">
            <a:spAutoFit/>
          </a:bodyPr>
          <a:lstStyle/>
          <a:p>
            <a:pPr algn="ctr">
              <a:lnSpc>
                <a:spcPts val="4339"/>
              </a:lnSpc>
            </a:pPr>
            <a:r>
              <a:rPr lang="en-US" sz="3099">
                <a:solidFill>
                  <a:srgbClr val="FFFFFF"/>
                </a:solidFill>
                <a:latin typeface="Source Sans Pro 3"/>
                <a:ea typeface="Source Sans Pro 3"/>
                <a:cs typeface="Source Sans Pro 3"/>
                <a:sym typeface="Source Sans Pro 3"/>
              </a:rPr>
              <a:t>Board can directly access documents through the </a:t>
            </a:r>
          </a:p>
          <a:p>
            <a:pPr algn="ctr">
              <a:lnSpc>
                <a:spcPts val="4339"/>
              </a:lnSpc>
              <a:spcBef>
                <a:spcPct val="0"/>
              </a:spcBef>
            </a:pPr>
            <a:r>
              <a:rPr lang="en-US" sz="3099">
                <a:solidFill>
                  <a:srgbClr val="FFFFFF"/>
                </a:solidFill>
                <a:latin typeface="Source Sans Pro 3"/>
                <a:ea typeface="Source Sans Pro 3"/>
                <a:cs typeface="Source Sans Pro 3"/>
                <a:sym typeface="Source Sans Pro 3"/>
              </a:rPr>
              <a:t>AAVSB portal</a:t>
            </a:r>
          </a:p>
        </p:txBody>
      </p:sp>
      <p:sp>
        <p:nvSpPr>
          <p:cNvPr id="30" name="Freeform 30"/>
          <p:cNvSpPr/>
          <p:nvPr/>
        </p:nvSpPr>
        <p:spPr>
          <a:xfrm>
            <a:off x="3832808" y="5700999"/>
            <a:ext cx="1863384" cy="666160"/>
          </a:xfrm>
          <a:custGeom>
            <a:avLst/>
            <a:gdLst/>
            <a:ahLst/>
            <a:cxnLst/>
            <a:rect l="l" t="t" r="r" b="b"/>
            <a:pathLst>
              <a:path w="1863384" h="666160">
                <a:moveTo>
                  <a:pt x="0" y="0"/>
                </a:moveTo>
                <a:lnTo>
                  <a:pt x="1863384" y="0"/>
                </a:lnTo>
                <a:lnTo>
                  <a:pt x="1863384" y="666159"/>
                </a:lnTo>
                <a:lnTo>
                  <a:pt x="0" y="66615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8305482" y="5700999"/>
            <a:ext cx="1863384" cy="666160"/>
          </a:xfrm>
          <a:custGeom>
            <a:avLst/>
            <a:gdLst/>
            <a:ahLst/>
            <a:cxnLst/>
            <a:rect l="l" t="t" r="r" b="b"/>
            <a:pathLst>
              <a:path w="1863384" h="666160">
                <a:moveTo>
                  <a:pt x="0" y="0"/>
                </a:moveTo>
                <a:lnTo>
                  <a:pt x="1863384" y="0"/>
                </a:lnTo>
                <a:lnTo>
                  <a:pt x="1863384" y="666159"/>
                </a:lnTo>
                <a:lnTo>
                  <a:pt x="0" y="66615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Freeform 32"/>
          <p:cNvSpPr/>
          <p:nvPr/>
        </p:nvSpPr>
        <p:spPr>
          <a:xfrm>
            <a:off x="12621428" y="5700999"/>
            <a:ext cx="1863384" cy="666160"/>
          </a:xfrm>
          <a:custGeom>
            <a:avLst/>
            <a:gdLst/>
            <a:ahLst/>
            <a:cxnLst/>
            <a:rect l="l" t="t" r="r" b="b"/>
            <a:pathLst>
              <a:path w="1863384" h="666160">
                <a:moveTo>
                  <a:pt x="0" y="0"/>
                </a:moveTo>
                <a:lnTo>
                  <a:pt x="1863383" y="0"/>
                </a:lnTo>
                <a:lnTo>
                  <a:pt x="1863383" y="666159"/>
                </a:lnTo>
                <a:lnTo>
                  <a:pt x="0" y="66615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20c5c7-5dae-4c4d-a608-e69dd9e65506" xsi:nil="true"/>
    <lcf76f155ced4ddcb4097134ff3c332f xmlns="54722689-a7d4-497d-83ca-a611cc402483">
      <Terms xmlns="http://schemas.microsoft.com/office/infopath/2007/PartnerControls"/>
    </lcf76f155ced4ddcb4097134ff3c332f>
    <owner_x003f_ xmlns="54722689-a7d4-497d-83ca-a611cc402483">
      <UserInfo>
        <DisplayName/>
        <AccountId xsi:nil="true"/>
        <AccountType/>
      </UserInfo>
    </owner_x003f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F28A7149269742A6E22212C7B8C6BA" ma:contentTypeVersion="16" ma:contentTypeDescription="Create a new document." ma:contentTypeScope="" ma:versionID="dbefb50f5f929dc51bb90472716bc0ce">
  <xsd:schema xmlns:xsd="http://www.w3.org/2001/XMLSchema" xmlns:xs="http://www.w3.org/2001/XMLSchema" xmlns:p="http://schemas.microsoft.com/office/2006/metadata/properties" xmlns:ns2="54722689-a7d4-497d-83ca-a611cc402483" xmlns:ns3="9d20c5c7-5dae-4c4d-a608-e69dd9e65506" targetNamespace="http://schemas.microsoft.com/office/2006/metadata/properties" ma:root="true" ma:fieldsID="8577011de7faedd1e37d7bdd1f6749df" ns2:_="" ns3:_="">
    <xsd:import namespace="54722689-a7d4-497d-83ca-a611cc402483"/>
    <xsd:import namespace="9d20c5c7-5dae-4c4d-a608-e69dd9e655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element ref="ns2:owner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722689-a7d4-497d-83ca-a611cc402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f8d21ae-2f11-4731-b910-94969abefb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owner_x003f_" ma:index="22" nillable="true" ma:displayName="owner?" ma:format="Dropdown" ma:list="UserInfo" ma:SharePointGroup="0" ma:internalName="owner_x003f_">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d20c5c7-5dae-4c4d-a608-e69dd9e6550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670f561-5995-41e5-8219-a761ca07a167}" ma:internalName="TaxCatchAll" ma:showField="CatchAllData" ma:web="9d20c5c7-5dae-4c4d-a608-e69dd9e655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61B4B-1443-416C-88D7-6E2C5F1096C3}">
  <ds:schemaRefs>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9d20c5c7-5dae-4c4d-a608-e69dd9e65506"/>
    <ds:schemaRef ds:uri="54722689-a7d4-497d-83ca-a611cc402483"/>
    <ds:schemaRef ds:uri="http://www.w3.org/XML/1998/namespace"/>
  </ds:schemaRefs>
</ds:datastoreItem>
</file>

<file path=customXml/itemProps2.xml><?xml version="1.0" encoding="utf-8"?>
<ds:datastoreItem xmlns:ds="http://schemas.openxmlformats.org/officeDocument/2006/customXml" ds:itemID="{1FA240D1-8DBF-4BDE-B2B8-90E8FE374C6D}">
  <ds:schemaRefs>
    <ds:schemaRef ds:uri="http://schemas.microsoft.com/sharepoint/v3/contenttype/forms"/>
  </ds:schemaRefs>
</ds:datastoreItem>
</file>

<file path=customXml/itemProps3.xml><?xml version="1.0" encoding="utf-8"?>
<ds:datastoreItem xmlns:ds="http://schemas.openxmlformats.org/officeDocument/2006/customXml" ds:itemID="{FE378DFC-3A09-4FE4-B1D4-78FD60EB8BF8}">
  <ds:schemaRefs>
    <ds:schemaRef ds:uri="54722689-a7d4-497d-83ca-a611cc402483"/>
    <ds:schemaRef ds:uri="9d20c5c7-5dae-4c4d-a608-e69dd9e655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2501</Words>
  <Application>Microsoft Office PowerPoint</Application>
  <PresentationFormat>Custom</PresentationFormat>
  <Paragraphs>292</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Hawaii BOARD OUTREACH</dc:title>
  <cp:lastModifiedBy>Chrissy Bagby</cp:lastModifiedBy>
  <cp:revision>2</cp:revision>
  <dcterms:created xsi:type="dcterms:W3CDTF">2006-08-16T00:00:00Z</dcterms:created>
  <dcterms:modified xsi:type="dcterms:W3CDTF">2026-06-22T15:49:28Z</dcterms:modified>
  <dc:identifier>DAHJAbfQyEI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0x01010062F28A7149269742A6E22212C7B8C6BA</vt:lpwstr>
  </property>
</Properties>
</file>